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x="18288000" cy="10287000"/>
  <p:notesSz cx="6858000" cy="9144000"/>
  <p:embeddedFontLst>
    <p:embeddedFont>
      <p:font typeface="Lazydog" charset="1" panose="00000000000000000000"/>
      <p:regular r:id="rId49"/>
    </p:embeddedFont>
    <p:embeddedFont>
      <p:font typeface="Nourd Semi-Bold" charset="1" panose="00000700000000000000"/>
      <p:regular r:id="rId50"/>
    </p:embeddedFont>
    <p:embeddedFont>
      <p:font typeface="Quicksand Medium" charset="1" panose="00000600000000000000"/>
      <p:regular r:id="rId51"/>
    </p:embeddedFont>
    <p:embeddedFont>
      <p:font typeface="Lato Bold" charset="1" panose="020F0502020204030203"/>
      <p:regular r:id="rId52"/>
    </p:embeddedFont>
    <p:embeddedFont>
      <p:font typeface="Lato" charset="1" panose="020F0502020204030203"/>
      <p:regular r:id="rId53"/>
    </p:embeddedFont>
    <p:embeddedFont>
      <p:font typeface="Nourd Heavy" charset="1" panose="00000A00000000000000"/>
      <p:regular r:id="rId54"/>
    </p:embeddedFont>
    <p:embeddedFont>
      <p:font typeface="Quicksand Bold" charset="1" panose="00000800000000000000"/>
      <p:regular r:id="rId55"/>
    </p:embeddedFont>
    <p:embeddedFont>
      <p:font typeface="Calibri (MS) Bold" charset="1" panose="020F0702030404030204"/>
      <p:regular r:id="rId56"/>
    </p:embeddedFont>
    <p:embeddedFont>
      <p:font typeface="TT Rounds Condensed Bold" charset="1" panose="02000806030000020003"/>
      <p:regular r:id="rId57"/>
    </p:embeddedFont>
    <p:embeddedFont>
      <p:font typeface="TT Rounds Condensed" charset="1" panose="02000506030000020003"/>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3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3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3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3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3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4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4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21.pn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5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5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66.png" Type="http://schemas.openxmlformats.org/officeDocument/2006/relationships/image"/><Relationship Id="rId7" Target="../media/image67.svg"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78.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79.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80.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21.png" Type="http://schemas.openxmlformats.org/officeDocument/2006/relationships/image"/><Relationship Id="rId5" Target="../media/image3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3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41176" y="5143500"/>
            <a:ext cx="8668765" cy="6750801"/>
          </a:xfrm>
          <a:custGeom>
            <a:avLst/>
            <a:gdLst/>
            <a:ahLst/>
            <a:cxnLst/>
            <a:rect r="r" b="b" t="t" l="l"/>
            <a:pathLst>
              <a:path h="6750801" w="8668765">
                <a:moveTo>
                  <a:pt x="0" y="0"/>
                </a:moveTo>
                <a:lnTo>
                  <a:pt x="8668765" y="0"/>
                </a:lnTo>
                <a:lnTo>
                  <a:pt x="8668765" y="6750801"/>
                </a:lnTo>
                <a:lnTo>
                  <a:pt x="0" y="675080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313932">
            <a:off x="12525289" y="-5542140"/>
            <a:ext cx="10861761" cy="9222623"/>
          </a:xfrm>
          <a:custGeom>
            <a:avLst/>
            <a:gdLst/>
            <a:ahLst/>
            <a:cxnLst/>
            <a:rect r="r" b="b" t="t" l="l"/>
            <a:pathLst>
              <a:path h="9222623" w="10861761">
                <a:moveTo>
                  <a:pt x="0" y="0"/>
                </a:moveTo>
                <a:lnTo>
                  <a:pt x="10861761" y="0"/>
                </a:lnTo>
                <a:lnTo>
                  <a:pt x="10861761" y="9222622"/>
                </a:lnTo>
                <a:lnTo>
                  <a:pt x="0" y="9222622"/>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145999" y="6774323"/>
            <a:ext cx="6284003" cy="6284003"/>
          </a:xfrm>
          <a:custGeom>
            <a:avLst/>
            <a:gdLst/>
            <a:ahLst/>
            <a:cxnLst/>
            <a:rect r="r" b="b" t="t" l="l"/>
            <a:pathLst>
              <a:path h="6284003" w="6284003">
                <a:moveTo>
                  <a:pt x="0" y="0"/>
                </a:moveTo>
                <a:lnTo>
                  <a:pt x="6284002" y="0"/>
                </a:lnTo>
                <a:lnTo>
                  <a:pt x="6284002" y="6284002"/>
                </a:lnTo>
                <a:lnTo>
                  <a:pt x="0" y="6284002"/>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142001" y="-2863670"/>
            <a:ext cx="6284003" cy="6284003"/>
          </a:xfrm>
          <a:custGeom>
            <a:avLst/>
            <a:gdLst/>
            <a:ahLst/>
            <a:cxnLst/>
            <a:rect r="r" b="b" t="t" l="l"/>
            <a:pathLst>
              <a:path h="6284003" w="6284003">
                <a:moveTo>
                  <a:pt x="0" y="0"/>
                </a:moveTo>
                <a:lnTo>
                  <a:pt x="6284002" y="0"/>
                </a:lnTo>
                <a:lnTo>
                  <a:pt x="6284002" y="6284003"/>
                </a:lnTo>
                <a:lnTo>
                  <a:pt x="0" y="628400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64264">
            <a:off x="3814817" y="6990375"/>
            <a:ext cx="10653914" cy="2043818"/>
          </a:xfrm>
          <a:prstGeom prst="rect">
            <a:avLst/>
          </a:prstGeom>
        </p:spPr>
        <p:txBody>
          <a:bodyPr anchor="t" rtlCol="false" tIns="0" lIns="0" bIns="0" rIns="0">
            <a:spAutoFit/>
          </a:bodyPr>
          <a:lstStyle/>
          <a:p>
            <a:pPr algn="ctr">
              <a:lnSpc>
                <a:spcPts val="16639"/>
              </a:lnSpc>
              <a:spcBef>
                <a:spcPct val="0"/>
              </a:spcBef>
            </a:pPr>
            <a:r>
              <a:rPr lang="en-US" sz="11885">
                <a:solidFill>
                  <a:srgbClr val="FFFFFF"/>
                </a:solidFill>
                <a:latin typeface="Lazydog"/>
                <a:ea typeface="Lazydog"/>
                <a:cs typeface="Lazydog"/>
                <a:sym typeface="Lazydog"/>
              </a:rPr>
              <a:t>SOSTENIBLE</a:t>
            </a:r>
          </a:p>
        </p:txBody>
      </p:sp>
      <p:sp>
        <p:nvSpPr>
          <p:cNvPr name="TextBox 7" id="7"/>
          <p:cNvSpPr txBox="true"/>
          <p:nvPr/>
        </p:nvSpPr>
        <p:spPr>
          <a:xfrm rot="-64264">
            <a:off x="5014193" y="5668163"/>
            <a:ext cx="8194243" cy="2045173"/>
          </a:xfrm>
          <a:prstGeom prst="rect">
            <a:avLst/>
          </a:prstGeom>
        </p:spPr>
        <p:txBody>
          <a:bodyPr anchor="t" rtlCol="false" tIns="0" lIns="0" bIns="0" rIns="0">
            <a:spAutoFit/>
          </a:bodyPr>
          <a:lstStyle/>
          <a:p>
            <a:pPr algn="ctr">
              <a:lnSpc>
                <a:spcPts val="16651"/>
              </a:lnSpc>
              <a:spcBef>
                <a:spcPct val="0"/>
              </a:spcBef>
            </a:pPr>
            <a:r>
              <a:rPr lang="en-US" sz="11894">
                <a:solidFill>
                  <a:srgbClr val="FFFFFF"/>
                </a:solidFill>
                <a:latin typeface="Lazydog"/>
                <a:ea typeface="Lazydog"/>
                <a:cs typeface="Lazydog"/>
                <a:sym typeface="Lazydog"/>
              </a:rPr>
              <a:t>MUNDO</a:t>
            </a:r>
          </a:p>
        </p:txBody>
      </p:sp>
      <p:sp>
        <p:nvSpPr>
          <p:cNvPr name="TextBox 8" id="8"/>
          <p:cNvSpPr txBox="true"/>
          <p:nvPr/>
        </p:nvSpPr>
        <p:spPr>
          <a:xfrm rot="0">
            <a:off x="5489934" y="954589"/>
            <a:ext cx="7279422" cy="418150"/>
          </a:xfrm>
          <a:prstGeom prst="rect">
            <a:avLst/>
          </a:prstGeom>
        </p:spPr>
        <p:txBody>
          <a:bodyPr anchor="t" rtlCol="false" tIns="0" lIns="0" bIns="0" rIns="0">
            <a:spAutoFit/>
          </a:bodyPr>
          <a:lstStyle/>
          <a:p>
            <a:pPr algn="ctr">
              <a:lnSpc>
                <a:spcPts val="3467"/>
              </a:lnSpc>
              <a:spcBef>
                <a:spcPct val="0"/>
              </a:spcBef>
            </a:pPr>
            <a:r>
              <a:rPr lang="en-US" b="true" sz="2477" spc="213">
                <a:solidFill>
                  <a:srgbClr val="FFFFFF"/>
                </a:solidFill>
                <a:latin typeface="Nourd Semi-Bold"/>
                <a:ea typeface="Nourd Semi-Bold"/>
                <a:cs typeface="Nourd Semi-Bold"/>
                <a:sym typeface="Nourd Semi-Bold"/>
              </a:rPr>
              <a:t>GUÍA ESENCIAL DE RECICLAJE</a:t>
            </a:r>
          </a:p>
        </p:txBody>
      </p:sp>
      <p:sp>
        <p:nvSpPr>
          <p:cNvPr name="TextBox 9" id="9"/>
          <p:cNvSpPr txBox="true"/>
          <p:nvPr/>
        </p:nvSpPr>
        <p:spPr>
          <a:xfrm rot="0">
            <a:off x="4612077" y="9130038"/>
            <a:ext cx="9028607" cy="273685"/>
          </a:xfrm>
          <a:prstGeom prst="rect">
            <a:avLst/>
          </a:prstGeom>
        </p:spPr>
        <p:txBody>
          <a:bodyPr anchor="t" rtlCol="false" tIns="0" lIns="0" bIns="0" rIns="0">
            <a:spAutoFit/>
          </a:bodyPr>
          <a:lstStyle/>
          <a:p>
            <a:pPr algn="ctr">
              <a:lnSpc>
                <a:spcPts val="2239"/>
              </a:lnSpc>
              <a:spcBef>
                <a:spcPct val="0"/>
              </a:spcBef>
            </a:pPr>
            <a:r>
              <a:rPr lang="en-US" b="true" sz="1599" spc="137">
                <a:solidFill>
                  <a:srgbClr val="D0F1CA"/>
                </a:solidFill>
                <a:latin typeface="Quicksand Medium"/>
                <a:ea typeface="Quicksand Medium"/>
                <a:cs typeface="Quicksand Medium"/>
                <a:sym typeface="Quicksand Medium"/>
              </a:rPr>
              <a:t>una presentación especial de @sitioincreible</a:t>
            </a:r>
          </a:p>
        </p:txBody>
      </p:sp>
      <p:sp>
        <p:nvSpPr>
          <p:cNvPr name="Freeform 10" id="10"/>
          <p:cNvSpPr/>
          <p:nvPr/>
        </p:nvSpPr>
        <p:spPr>
          <a:xfrm flipH="false" flipV="false" rot="0">
            <a:off x="1678089" y="3060227"/>
            <a:ext cx="5785310" cy="6593169"/>
          </a:xfrm>
          <a:custGeom>
            <a:avLst/>
            <a:gdLst/>
            <a:ahLst/>
            <a:cxnLst/>
            <a:rect r="r" b="b" t="t" l="l"/>
            <a:pathLst>
              <a:path h="6593169" w="5785310">
                <a:moveTo>
                  <a:pt x="0" y="0"/>
                </a:moveTo>
                <a:lnTo>
                  <a:pt x="5785310" y="0"/>
                </a:lnTo>
                <a:lnTo>
                  <a:pt x="5785310" y="6593168"/>
                </a:lnTo>
                <a:lnTo>
                  <a:pt x="0" y="6593168"/>
                </a:lnTo>
                <a:lnTo>
                  <a:pt x="0" y="0"/>
                </a:lnTo>
                <a:close/>
              </a:path>
            </a:pathLst>
          </a:custGeom>
          <a:blipFill>
            <a:blip r:embed="rId8"/>
            <a:stretch>
              <a:fillRect l="0" t="0" r="0" b="0"/>
            </a:stretch>
          </a:blipFill>
        </p:spPr>
      </p:sp>
      <p:sp>
        <p:nvSpPr>
          <p:cNvPr name="TextBox 11" id="11"/>
          <p:cNvSpPr txBox="true"/>
          <p:nvPr/>
        </p:nvSpPr>
        <p:spPr>
          <a:xfrm rot="0">
            <a:off x="1506477" y="682090"/>
            <a:ext cx="14561067" cy="1754907"/>
          </a:xfrm>
          <a:prstGeom prst="rect">
            <a:avLst/>
          </a:prstGeom>
        </p:spPr>
        <p:txBody>
          <a:bodyPr anchor="t" rtlCol="false" tIns="0" lIns="0" bIns="0" rIns="0">
            <a:spAutoFit/>
          </a:bodyPr>
          <a:lstStyle/>
          <a:p>
            <a:pPr algn="ctr">
              <a:lnSpc>
                <a:spcPts val="6995"/>
              </a:lnSpc>
            </a:pPr>
            <a:r>
              <a:rPr lang="en-US" sz="5587" b="true">
                <a:solidFill>
                  <a:srgbClr val="004AAD"/>
                </a:solidFill>
                <a:latin typeface="Lato Bold"/>
                <a:ea typeface="Lato Bold"/>
                <a:cs typeface="Lato Bold"/>
                <a:sym typeface="Lato Bold"/>
              </a:rPr>
              <a:t>CURSO:  MEDIO AMBIENTE Y DESARROLLO SOSTENIBLE 2024-II</a:t>
            </a:r>
          </a:p>
        </p:txBody>
      </p:sp>
      <p:sp>
        <p:nvSpPr>
          <p:cNvPr name="TextBox 12" id="12"/>
          <p:cNvSpPr txBox="true"/>
          <p:nvPr/>
        </p:nvSpPr>
        <p:spPr>
          <a:xfrm rot="0">
            <a:off x="7882144" y="2922204"/>
            <a:ext cx="6984112" cy="3554407"/>
          </a:xfrm>
          <a:prstGeom prst="rect">
            <a:avLst/>
          </a:prstGeom>
        </p:spPr>
        <p:txBody>
          <a:bodyPr anchor="t" rtlCol="false" tIns="0" lIns="0" bIns="0" rIns="0">
            <a:spAutoFit/>
          </a:bodyPr>
          <a:lstStyle/>
          <a:p>
            <a:pPr algn="just">
              <a:lnSpc>
                <a:spcPts val="4180"/>
              </a:lnSpc>
            </a:pPr>
            <a:r>
              <a:rPr lang="en-US" sz="3338">
                <a:solidFill>
                  <a:srgbClr val="004AAD"/>
                </a:solidFill>
                <a:latin typeface="Lato"/>
                <a:ea typeface="Lato"/>
                <a:cs typeface="Lato"/>
                <a:sym typeface="Lato"/>
              </a:rPr>
              <a:t>    </a:t>
            </a:r>
            <a:r>
              <a:rPr lang="en-US" sz="3338">
                <a:solidFill>
                  <a:srgbClr val="000000"/>
                </a:solidFill>
                <a:latin typeface="Lato"/>
                <a:ea typeface="Lato"/>
                <a:cs typeface="Lato"/>
                <a:sym typeface="Lato"/>
              </a:rPr>
              <a:t>       </a:t>
            </a:r>
            <a:r>
              <a:rPr lang="en-US" sz="3338" b="true">
                <a:solidFill>
                  <a:srgbClr val="000000"/>
                </a:solidFill>
                <a:latin typeface="Lato Bold"/>
                <a:ea typeface="Lato Bold"/>
                <a:cs typeface="Lato Bold"/>
                <a:sym typeface="Lato Bold"/>
              </a:rPr>
              <a:t>INFORME FINAL N° 1: </a:t>
            </a:r>
          </a:p>
          <a:p>
            <a:pPr algn="ctr">
              <a:lnSpc>
                <a:spcPts val="4180"/>
              </a:lnSpc>
            </a:pPr>
            <a:r>
              <a:rPr lang="en-US" sz="3338" b="true">
                <a:solidFill>
                  <a:srgbClr val="000000"/>
                </a:solidFill>
                <a:latin typeface="Lato Bold"/>
                <a:ea typeface="Lato Bold"/>
                <a:cs typeface="Lato Bold"/>
                <a:sym typeface="Lato Bold"/>
              </a:rPr>
              <a:t>HUELLA DE CARBONO</a:t>
            </a:r>
          </a:p>
          <a:p>
            <a:pPr algn="ctr">
              <a:lnSpc>
                <a:spcPts val="4180"/>
              </a:lnSpc>
            </a:pPr>
          </a:p>
          <a:p>
            <a:pPr algn="ctr">
              <a:lnSpc>
                <a:spcPts val="4180"/>
              </a:lnSpc>
            </a:pPr>
            <a:r>
              <a:rPr lang="en-US" sz="3338" b="true">
                <a:solidFill>
                  <a:srgbClr val="004AAD"/>
                </a:solidFill>
                <a:latin typeface="Lato Bold"/>
                <a:ea typeface="Lato Bold"/>
                <a:cs typeface="Lato Bold"/>
                <a:sym typeface="Lato Bold"/>
              </a:rPr>
              <a:t> “INFORME DE LA HUELLA DE CARBONO DEL CHIFA KIN FU”</a:t>
            </a:r>
          </a:p>
          <a:p>
            <a:pPr algn="ctr">
              <a:lnSpc>
                <a:spcPts val="4180"/>
              </a:lnSpc>
            </a:pPr>
          </a:p>
          <a:p>
            <a:pPr algn="ctr">
              <a:lnSpc>
                <a:spcPts val="3245"/>
              </a:lnSpc>
            </a:pPr>
            <a:r>
              <a:rPr lang="en-US" sz="2592" b="true">
                <a:solidFill>
                  <a:srgbClr val="004AAD"/>
                </a:solidFill>
                <a:latin typeface="Lato Bold"/>
                <a:ea typeface="Lato Bold"/>
                <a:cs typeface="Lato Bold"/>
                <a:sym typeface="Lato Bold"/>
              </a:rPr>
              <a:t> NUMERO DE GRUPO: 6</a:t>
            </a:r>
          </a:p>
        </p:txBody>
      </p:sp>
      <p:sp>
        <p:nvSpPr>
          <p:cNvPr name="TextBox 13" id="13"/>
          <p:cNvSpPr txBox="true"/>
          <p:nvPr/>
        </p:nvSpPr>
        <p:spPr>
          <a:xfrm rot="0">
            <a:off x="8415183" y="6964778"/>
            <a:ext cx="5918034" cy="2951546"/>
          </a:xfrm>
          <a:prstGeom prst="rect">
            <a:avLst/>
          </a:prstGeom>
        </p:spPr>
        <p:txBody>
          <a:bodyPr anchor="t" rtlCol="false" tIns="0" lIns="0" bIns="0" rIns="0">
            <a:spAutoFit/>
          </a:bodyPr>
          <a:lstStyle/>
          <a:p>
            <a:pPr algn="l" marL="0" indent="0" lvl="0">
              <a:lnSpc>
                <a:spcPts val="2974"/>
              </a:lnSpc>
              <a:spcBef>
                <a:spcPct val="0"/>
              </a:spcBef>
            </a:pPr>
            <a:r>
              <a:rPr lang="en-US" b="true" sz="2375" strike="noStrike" u="none">
                <a:solidFill>
                  <a:srgbClr val="000000"/>
                </a:solidFill>
                <a:latin typeface="Lato Bold"/>
                <a:ea typeface="Lato Bold"/>
                <a:cs typeface="Lato Bold"/>
                <a:sym typeface="Lato Bold"/>
              </a:rPr>
              <a:t>Integrantes:</a:t>
            </a:r>
          </a:p>
          <a:p>
            <a:pPr algn="l" marL="0" indent="0" lvl="0">
              <a:lnSpc>
                <a:spcPts val="2974"/>
              </a:lnSpc>
              <a:spcBef>
                <a:spcPct val="0"/>
              </a:spcBef>
            </a:pPr>
          </a:p>
          <a:p>
            <a:pPr algn="l" marL="0" indent="0" lvl="0">
              <a:lnSpc>
                <a:spcPts val="2974"/>
              </a:lnSpc>
              <a:spcBef>
                <a:spcPct val="0"/>
              </a:spcBef>
            </a:pPr>
            <a:r>
              <a:rPr lang="en-US" b="true" sz="2375" strike="noStrike" u="none">
                <a:solidFill>
                  <a:srgbClr val="000000"/>
                </a:solidFill>
                <a:latin typeface="Lato Bold"/>
                <a:ea typeface="Lato Bold"/>
                <a:cs typeface="Lato Bold"/>
                <a:sym typeface="Lato Bold"/>
              </a:rPr>
              <a:t>Ayzanoa Solano Joao Carlos</a:t>
            </a:r>
          </a:p>
          <a:p>
            <a:pPr algn="l" marL="0" indent="0" lvl="0">
              <a:lnSpc>
                <a:spcPts val="2974"/>
              </a:lnSpc>
              <a:spcBef>
                <a:spcPct val="0"/>
              </a:spcBef>
            </a:pPr>
            <a:r>
              <a:rPr lang="en-US" b="true" sz="2375" strike="noStrike" u="none">
                <a:solidFill>
                  <a:srgbClr val="000000"/>
                </a:solidFill>
                <a:latin typeface="Lato Bold"/>
                <a:ea typeface="Lato Bold"/>
                <a:cs typeface="Lato Bold"/>
                <a:sym typeface="Lato Bold"/>
              </a:rPr>
              <a:t>Borda Sernaqué José Ricardo</a:t>
            </a:r>
          </a:p>
          <a:p>
            <a:pPr algn="l" marL="0" indent="0" lvl="0">
              <a:lnSpc>
                <a:spcPts val="2974"/>
              </a:lnSpc>
              <a:spcBef>
                <a:spcPct val="0"/>
              </a:spcBef>
            </a:pPr>
            <a:r>
              <a:rPr lang="en-US" b="true" sz="2375" strike="noStrike" u="none">
                <a:solidFill>
                  <a:srgbClr val="000000"/>
                </a:solidFill>
                <a:latin typeface="Lato Bold"/>
                <a:ea typeface="Lato Bold"/>
                <a:cs typeface="Lato Bold"/>
                <a:sym typeface="Lato Bold"/>
              </a:rPr>
              <a:t>Humani Huaman Victor</a:t>
            </a:r>
          </a:p>
          <a:p>
            <a:pPr algn="l" marL="0" indent="0" lvl="0">
              <a:lnSpc>
                <a:spcPts val="2974"/>
              </a:lnSpc>
              <a:spcBef>
                <a:spcPct val="0"/>
              </a:spcBef>
            </a:pPr>
            <a:r>
              <a:rPr lang="en-US" b="true" sz="2375" strike="noStrike" u="none">
                <a:solidFill>
                  <a:srgbClr val="000000"/>
                </a:solidFill>
                <a:latin typeface="Lato Bold"/>
                <a:ea typeface="Lato Bold"/>
                <a:cs typeface="Lato Bold"/>
                <a:sym typeface="Lato Bold"/>
              </a:rPr>
              <a:t>Martinez Meregildo Luis Edson</a:t>
            </a:r>
          </a:p>
          <a:p>
            <a:pPr algn="l" marL="0" indent="0" lvl="0">
              <a:lnSpc>
                <a:spcPts val="2974"/>
              </a:lnSpc>
              <a:spcBef>
                <a:spcPct val="0"/>
              </a:spcBef>
            </a:pPr>
            <a:r>
              <a:rPr lang="en-US" b="true" sz="2375" strike="noStrike" u="none">
                <a:solidFill>
                  <a:srgbClr val="000000"/>
                </a:solidFill>
                <a:latin typeface="Lato Bold"/>
                <a:ea typeface="Lato Bold"/>
                <a:cs typeface="Lato Bold"/>
                <a:sym typeface="Lato Bold"/>
              </a:rPr>
              <a:t>Melendez Curi Ana Paula</a:t>
            </a:r>
          </a:p>
          <a:p>
            <a:pPr algn="l" marL="0" indent="0" lvl="0">
              <a:lnSpc>
                <a:spcPts val="2974"/>
              </a:lnSpc>
              <a:spcBef>
                <a:spcPct val="0"/>
              </a:spcBef>
            </a:pPr>
            <a:r>
              <a:rPr lang="en-US" b="true" sz="2375" strike="noStrike" u="none">
                <a:solidFill>
                  <a:srgbClr val="000000"/>
                </a:solidFill>
                <a:latin typeface="Lato Bold"/>
                <a:ea typeface="Lato Bold"/>
                <a:cs typeface="Lato Bold"/>
                <a:sym typeface="Lato Bold"/>
              </a:rPr>
              <a:t>Saravia Requejo Abraham</a:t>
            </a:r>
          </a:p>
        </p:txBody>
      </p:sp>
      <p:grpSp>
        <p:nvGrpSpPr>
          <p:cNvPr name="Group 14" id="14"/>
          <p:cNvGrpSpPr/>
          <p:nvPr/>
        </p:nvGrpSpPr>
        <p:grpSpPr>
          <a:xfrm rot="0">
            <a:off x="13897951" y="5880700"/>
            <a:ext cx="3818087" cy="381808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B0FFA4"/>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886"/>
                </a:lnSpc>
              </a:pPr>
            </a:p>
          </p:txBody>
        </p:sp>
      </p:grpSp>
      <p:grpSp>
        <p:nvGrpSpPr>
          <p:cNvPr name="Group 17" id="17"/>
          <p:cNvGrpSpPr/>
          <p:nvPr/>
        </p:nvGrpSpPr>
        <p:grpSpPr>
          <a:xfrm rot="0">
            <a:off x="14061253" y="6021341"/>
            <a:ext cx="3536805" cy="353680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F8D9"/>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886"/>
                </a:lnSpc>
              </a:pPr>
            </a:p>
          </p:txBody>
        </p:sp>
      </p:grpSp>
      <p:sp>
        <p:nvSpPr>
          <p:cNvPr name="Freeform 20" id="20"/>
          <p:cNvSpPr/>
          <p:nvPr/>
        </p:nvSpPr>
        <p:spPr>
          <a:xfrm flipH="false" flipV="false" rot="0">
            <a:off x="14555066" y="6505522"/>
            <a:ext cx="2549179" cy="2568442"/>
          </a:xfrm>
          <a:custGeom>
            <a:avLst/>
            <a:gdLst/>
            <a:ahLst/>
            <a:cxnLst/>
            <a:rect r="r" b="b" t="t" l="l"/>
            <a:pathLst>
              <a:path h="2568442" w="2549179">
                <a:moveTo>
                  <a:pt x="0" y="0"/>
                </a:moveTo>
                <a:lnTo>
                  <a:pt x="2549180" y="0"/>
                </a:lnTo>
                <a:lnTo>
                  <a:pt x="2549180" y="2568443"/>
                </a:lnTo>
                <a:lnTo>
                  <a:pt x="0" y="25684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grpSp>
        <p:nvGrpSpPr>
          <p:cNvPr name="Group 2" id="2"/>
          <p:cNvGrpSpPr/>
          <p:nvPr/>
        </p:nvGrpSpPr>
        <p:grpSpPr>
          <a:xfrm rot="0">
            <a:off x="673617" y="1176813"/>
            <a:ext cx="16940766" cy="8463371"/>
            <a:chOff x="0" y="0"/>
            <a:chExt cx="1531068" cy="764900"/>
          </a:xfrm>
        </p:grpSpPr>
        <p:sp>
          <p:nvSpPr>
            <p:cNvPr name="Freeform 3" id="3"/>
            <p:cNvSpPr/>
            <p:nvPr/>
          </p:nvSpPr>
          <p:spPr>
            <a:xfrm flipH="false" flipV="false" rot="0">
              <a:off x="0" y="0"/>
              <a:ext cx="1531068" cy="764900"/>
            </a:xfrm>
            <a:custGeom>
              <a:avLst/>
              <a:gdLst/>
              <a:ahLst/>
              <a:cxnLst/>
              <a:rect r="r" b="b" t="t" l="l"/>
              <a:pathLst>
                <a:path h="764900" w="1531068">
                  <a:moveTo>
                    <a:pt x="23307" y="0"/>
                  </a:moveTo>
                  <a:lnTo>
                    <a:pt x="1507761" y="0"/>
                  </a:lnTo>
                  <a:cubicBezTo>
                    <a:pt x="1520633" y="0"/>
                    <a:pt x="1531068" y="10435"/>
                    <a:pt x="1531068" y="23307"/>
                  </a:cubicBezTo>
                  <a:lnTo>
                    <a:pt x="1531068" y="741593"/>
                  </a:lnTo>
                  <a:cubicBezTo>
                    <a:pt x="1531068" y="754465"/>
                    <a:pt x="1520633" y="764900"/>
                    <a:pt x="1507761" y="764900"/>
                  </a:cubicBezTo>
                  <a:lnTo>
                    <a:pt x="23307" y="764900"/>
                  </a:lnTo>
                  <a:cubicBezTo>
                    <a:pt x="10435" y="764900"/>
                    <a:pt x="0" y="754465"/>
                    <a:pt x="0" y="741593"/>
                  </a:cubicBezTo>
                  <a:lnTo>
                    <a:pt x="0" y="23307"/>
                  </a:lnTo>
                  <a:cubicBezTo>
                    <a:pt x="0" y="10435"/>
                    <a:pt x="10435" y="0"/>
                    <a:pt x="23307" y="0"/>
                  </a:cubicBezTo>
                  <a:close/>
                </a:path>
              </a:pathLst>
            </a:custGeom>
            <a:solidFill>
              <a:srgbClr val="FFFFF3"/>
            </a:solidFill>
          </p:spPr>
        </p:sp>
        <p:sp>
          <p:nvSpPr>
            <p:cNvPr name="TextBox 4" id="4"/>
            <p:cNvSpPr txBox="true"/>
            <p:nvPr/>
          </p:nvSpPr>
          <p:spPr>
            <a:xfrm>
              <a:off x="0" y="-38100"/>
              <a:ext cx="1531068" cy="803000"/>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200012" y="137711"/>
            <a:ext cx="13085839" cy="854075"/>
          </a:xfrm>
          <a:prstGeom prst="rect">
            <a:avLst/>
          </a:prstGeom>
        </p:spPr>
        <p:txBody>
          <a:bodyPr anchor="t" rtlCol="false" tIns="0" lIns="0" bIns="0" rIns="0">
            <a:spAutoFit/>
          </a:bodyPr>
          <a:lstStyle/>
          <a:p>
            <a:pPr algn="ctr">
              <a:lnSpc>
                <a:spcPts val="7000"/>
              </a:lnSpc>
              <a:spcBef>
                <a:spcPct val="0"/>
              </a:spcBef>
            </a:pPr>
            <a:r>
              <a:rPr lang="en-US" b="true" sz="5000">
                <a:solidFill>
                  <a:srgbClr val="12302B"/>
                </a:solidFill>
                <a:latin typeface="Nourd Heavy"/>
                <a:ea typeface="Nourd Heavy"/>
                <a:cs typeface="Nourd Heavy"/>
                <a:sym typeface="Nourd Heavy"/>
              </a:rPr>
              <a:t>A)ETAPA DE PREPARACION </a:t>
            </a:r>
          </a:p>
        </p:txBody>
      </p:sp>
      <p:sp>
        <p:nvSpPr>
          <p:cNvPr name="Freeform 6" id="6"/>
          <p:cNvSpPr/>
          <p:nvPr/>
        </p:nvSpPr>
        <p:spPr>
          <a:xfrm flipH="false" flipV="false" rot="0">
            <a:off x="-1358089" y="486128"/>
            <a:ext cx="3405756" cy="1779508"/>
          </a:xfrm>
          <a:custGeom>
            <a:avLst/>
            <a:gdLst/>
            <a:ahLst/>
            <a:cxnLst/>
            <a:rect r="r" b="b" t="t" l="l"/>
            <a:pathLst>
              <a:path h="1779508" w="3405756">
                <a:moveTo>
                  <a:pt x="0" y="0"/>
                </a:moveTo>
                <a:lnTo>
                  <a:pt x="3405756" y="0"/>
                </a:lnTo>
                <a:lnTo>
                  <a:pt x="3405756" y="1779508"/>
                </a:lnTo>
                <a:lnTo>
                  <a:pt x="0" y="1779508"/>
                </a:lnTo>
                <a:lnTo>
                  <a:pt x="0" y="0"/>
                </a:lnTo>
                <a:close/>
              </a:path>
            </a:pathLst>
          </a:custGeom>
          <a:blipFill>
            <a:blip r:embed="rId2"/>
            <a:stretch>
              <a:fillRect l="0" t="0" r="0" b="0"/>
            </a:stretch>
          </a:blipFill>
        </p:spPr>
      </p:sp>
      <p:sp>
        <p:nvSpPr>
          <p:cNvPr name="Freeform 7" id="7"/>
          <p:cNvSpPr/>
          <p:nvPr/>
        </p:nvSpPr>
        <p:spPr>
          <a:xfrm flipH="false" flipV="false" rot="0">
            <a:off x="15692318" y="-861276"/>
            <a:ext cx="4188467" cy="2188474"/>
          </a:xfrm>
          <a:custGeom>
            <a:avLst/>
            <a:gdLst/>
            <a:ahLst/>
            <a:cxnLst/>
            <a:rect r="r" b="b" t="t" l="l"/>
            <a:pathLst>
              <a:path h="2188474" w="4188467">
                <a:moveTo>
                  <a:pt x="0" y="0"/>
                </a:moveTo>
                <a:lnTo>
                  <a:pt x="4188468" y="0"/>
                </a:lnTo>
                <a:lnTo>
                  <a:pt x="4188468" y="2188475"/>
                </a:lnTo>
                <a:lnTo>
                  <a:pt x="0" y="2188475"/>
                </a:lnTo>
                <a:lnTo>
                  <a:pt x="0" y="0"/>
                </a:lnTo>
                <a:close/>
              </a:path>
            </a:pathLst>
          </a:custGeom>
          <a:blipFill>
            <a:blip r:embed="rId2"/>
            <a:stretch>
              <a:fillRect l="0" t="0" r="0" b="0"/>
            </a:stretch>
          </a:blipFill>
        </p:spPr>
      </p:sp>
      <p:sp>
        <p:nvSpPr>
          <p:cNvPr name="Freeform 8" id="8"/>
          <p:cNvSpPr/>
          <p:nvPr/>
        </p:nvSpPr>
        <p:spPr>
          <a:xfrm flipH="false" flipV="false" rot="0">
            <a:off x="3764829" y="1972084"/>
            <a:ext cx="11301259" cy="6342832"/>
          </a:xfrm>
          <a:custGeom>
            <a:avLst/>
            <a:gdLst/>
            <a:ahLst/>
            <a:cxnLst/>
            <a:rect r="r" b="b" t="t" l="l"/>
            <a:pathLst>
              <a:path h="6342832" w="11301259">
                <a:moveTo>
                  <a:pt x="0" y="0"/>
                </a:moveTo>
                <a:lnTo>
                  <a:pt x="11301259" y="0"/>
                </a:lnTo>
                <a:lnTo>
                  <a:pt x="11301259" y="6342832"/>
                </a:lnTo>
                <a:lnTo>
                  <a:pt x="0" y="6342832"/>
                </a:lnTo>
                <a:lnTo>
                  <a:pt x="0" y="0"/>
                </a:lnTo>
                <a:close/>
              </a:path>
            </a:pathLst>
          </a:custGeom>
          <a:blipFill>
            <a:blip r:embed="rId3"/>
            <a:stretch>
              <a:fillRect l="0" t="0" r="0" b="0"/>
            </a:stretch>
          </a:blipFill>
        </p:spPr>
      </p:sp>
      <p:sp>
        <p:nvSpPr>
          <p:cNvPr name="TextBox 9" id="9"/>
          <p:cNvSpPr txBox="true"/>
          <p:nvPr/>
        </p:nvSpPr>
        <p:spPr>
          <a:xfrm rot="0">
            <a:off x="1884792" y="1328257"/>
            <a:ext cx="12335252" cy="438785"/>
          </a:xfrm>
          <a:prstGeom prst="rect">
            <a:avLst/>
          </a:prstGeom>
        </p:spPr>
        <p:txBody>
          <a:bodyPr anchor="t" rtlCol="false" tIns="0" lIns="0" bIns="0" rIns="0">
            <a:spAutoFit/>
          </a:bodyPr>
          <a:lstStyle/>
          <a:p>
            <a:pPr algn="l" marL="561341" indent="-280670" lvl="1">
              <a:lnSpc>
                <a:spcPts val="3640"/>
              </a:lnSpc>
              <a:buFont typeface="Arial"/>
              <a:buChar char="•"/>
            </a:pPr>
            <a:r>
              <a:rPr lang="en-US" b="true" sz="2600" spc="223">
                <a:solidFill>
                  <a:srgbClr val="000000"/>
                </a:solidFill>
                <a:latin typeface="Quicksand Bold"/>
                <a:ea typeface="Quicksand Bold"/>
                <a:cs typeface="Quicksand Bold"/>
                <a:sym typeface="Quicksand Bold"/>
              </a:rPr>
              <a:t> Identifique las fuentes de información utilizadas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grpSp>
        <p:nvGrpSpPr>
          <p:cNvPr name="Group 2" id="2"/>
          <p:cNvGrpSpPr/>
          <p:nvPr/>
        </p:nvGrpSpPr>
        <p:grpSpPr>
          <a:xfrm rot="0">
            <a:off x="673617" y="1176813"/>
            <a:ext cx="16940766" cy="8463371"/>
            <a:chOff x="0" y="0"/>
            <a:chExt cx="1531068" cy="764900"/>
          </a:xfrm>
        </p:grpSpPr>
        <p:sp>
          <p:nvSpPr>
            <p:cNvPr name="Freeform 3" id="3"/>
            <p:cNvSpPr/>
            <p:nvPr/>
          </p:nvSpPr>
          <p:spPr>
            <a:xfrm flipH="false" flipV="false" rot="0">
              <a:off x="0" y="0"/>
              <a:ext cx="1531068" cy="764900"/>
            </a:xfrm>
            <a:custGeom>
              <a:avLst/>
              <a:gdLst/>
              <a:ahLst/>
              <a:cxnLst/>
              <a:rect r="r" b="b" t="t" l="l"/>
              <a:pathLst>
                <a:path h="764900" w="1531068">
                  <a:moveTo>
                    <a:pt x="23307" y="0"/>
                  </a:moveTo>
                  <a:lnTo>
                    <a:pt x="1507761" y="0"/>
                  </a:lnTo>
                  <a:cubicBezTo>
                    <a:pt x="1520633" y="0"/>
                    <a:pt x="1531068" y="10435"/>
                    <a:pt x="1531068" y="23307"/>
                  </a:cubicBezTo>
                  <a:lnTo>
                    <a:pt x="1531068" y="741593"/>
                  </a:lnTo>
                  <a:cubicBezTo>
                    <a:pt x="1531068" y="754465"/>
                    <a:pt x="1520633" y="764900"/>
                    <a:pt x="1507761" y="764900"/>
                  </a:cubicBezTo>
                  <a:lnTo>
                    <a:pt x="23307" y="764900"/>
                  </a:lnTo>
                  <a:cubicBezTo>
                    <a:pt x="10435" y="764900"/>
                    <a:pt x="0" y="754465"/>
                    <a:pt x="0" y="741593"/>
                  </a:cubicBezTo>
                  <a:lnTo>
                    <a:pt x="0" y="23307"/>
                  </a:lnTo>
                  <a:cubicBezTo>
                    <a:pt x="0" y="10435"/>
                    <a:pt x="10435" y="0"/>
                    <a:pt x="23307" y="0"/>
                  </a:cubicBezTo>
                  <a:close/>
                </a:path>
              </a:pathLst>
            </a:custGeom>
            <a:solidFill>
              <a:srgbClr val="FFFFF3"/>
            </a:solidFill>
          </p:spPr>
        </p:sp>
        <p:sp>
          <p:nvSpPr>
            <p:cNvPr name="TextBox 4" id="4"/>
            <p:cNvSpPr txBox="true"/>
            <p:nvPr/>
          </p:nvSpPr>
          <p:spPr>
            <a:xfrm>
              <a:off x="0" y="-38100"/>
              <a:ext cx="1531068" cy="803000"/>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200012" y="137711"/>
            <a:ext cx="13085839" cy="854075"/>
          </a:xfrm>
          <a:prstGeom prst="rect">
            <a:avLst/>
          </a:prstGeom>
        </p:spPr>
        <p:txBody>
          <a:bodyPr anchor="t" rtlCol="false" tIns="0" lIns="0" bIns="0" rIns="0">
            <a:spAutoFit/>
          </a:bodyPr>
          <a:lstStyle/>
          <a:p>
            <a:pPr algn="ctr">
              <a:lnSpc>
                <a:spcPts val="7000"/>
              </a:lnSpc>
              <a:spcBef>
                <a:spcPct val="0"/>
              </a:spcBef>
            </a:pPr>
            <a:r>
              <a:rPr lang="en-US" b="true" sz="5000">
                <a:solidFill>
                  <a:srgbClr val="12302B"/>
                </a:solidFill>
                <a:latin typeface="Nourd Heavy"/>
                <a:ea typeface="Nourd Heavy"/>
                <a:cs typeface="Nourd Heavy"/>
                <a:sym typeface="Nourd Heavy"/>
              </a:rPr>
              <a:t>A)ETAPA DE PREPARACION </a:t>
            </a:r>
          </a:p>
        </p:txBody>
      </p:sp>
      <p:sp>
        <p:nvSpPr>
          <p:cNvPr name="Freeform 6" id="6"/>
          <p:cNvSpPr/>
          <p:nvPr/>
        </p:nvSpPr>
        <p:spPr>
          <a:xfrm flipH="false" flipV="false" rot="0">
            <a:off x="-1358089" y="486128"/>
            <a:ext cx="3405756" cy="1779508"/>
          </a:xfrm>
          <a:custGeom>
            <a:avLst/>
            <a:gdLst/>
            <a:ahLst/>
            <a:cxnLst/>
            <a:rect r="r" b="b" t="t" l="l"/>
            <a:pathLst>
              <a:path h="1779508" w="3405756">
                <a:moveTo>
                  <a:pt x="0" y="0"/>
                </a:moveTo>
                <a:lnTo>
                  <a:pt x="3405756" y="0"/>
                </a:lnTo>
                <a:lnTo>
                  <a:pt x="3405756" y="1779508"/>
                </a:lnTo>
                <a:lnTo>
                  <a:pt x="0" y="1779508"/>
                </a:lnTo>
                <a:lnTo>
                  <a:pt x="0" y="0"/>
                </a:lnTo>
                <a:close/>
              </a:path>
            </a:pathLst>
          </a:custGeom>
          <a:blipFill>
            <a:blip r:embed="rId2"/>
            <a:stretch>
              <a:fillRect l="0" t="0" r="0" b="0"/>
            </a:stretch>
          </a:blipFill>
        </p:spPr>
      </p:sp>
      <p:sp>
        <p:nvSpPr>
          <p:cNvPr name="Freeform 7" id="7"/>
          <p:cNvSpPr/>
          <p:nvPr/>
        </p:nvSpPr>
        <p:spPr>
          <a:xfrm flipH="false" flipV="false" rot="0">
            <a:off x="15692318" y="-861276"/>
            <a:ext cx="4188467" cy="2188474"/>
          </a:xfrm>
          <a:custGeom>
            <a:avLst/>
            <a:gdLst/>
            <a:ahLst/>
            <a:cxnLst/>
            <a:rect r="r" b="b" t="t" l="l"/>
            <a:pathLst>
              <a:path h="2188474" w="4188467">
                <a:moveTo>
                  <a:pt x="0" y="0"/>
                </a:moveTo>
                <a:lnTo>
                  <a:pt x="4188468" y="0"/>
                </a:lnTo>
                <a:lnTo>
                  <a:pt x="4188468" y="2188475"/>
                </a:lnTo>
                <a:lnTo>
                  <a:pt x="0" y="2188475"/>
                </a:lnTo>
                <a:lnTo>
                  <a:pt x="0" y="0"/>
                </a:lnTo>
                <a:close/>
              </a:path>
            </a:pathLst>
          </a:custGeom>
          <a:blipFill>
            <a:blip r:embed="rId2"/>
            <a:stretch>
              <a:fillRect l="0" t="0" r="0" b="0"/>
            </a:stretch>
          </a:blipFill>
        </p:spPr>
      </p:sp>
      <p:sp>
        <p:nvSpPr>
          <p:cNvPr name="Freeform 8" id="8"/>
          <p:cNvSpPr/>
          <p:nvPr/>
        </p:nvSpPr>
        <p:spPr>
          <a:xfrm flipH="false" flipV="false" rot="0">
            <a:off x="3294301" y="2265636"/>
            <a:ext cx="12950497" cy="6070546"/>
          </a:xfrm>
          <a:custGeom>
            <a:avLst/>
            <a:gdLst/>
            <a:ahLst/>
            <a:cxnLst/>
            <a:rect r="r" b="b" t="t" l="l"/>
            <a:pathLst>
              <a:path h="6070546" w="12950497">
                <a:moveTo>
                  <a:pt x="0" y="0"/>
                </a:moveTo>
                <a:lnTo>
                  <a:pt x="12950497" y="0"/>
                </a:lnTo>
                <a:lnTo>
                  <a:pt x="12950497" y="6070545"/>
                </a:lnTo>
                <a:lnTo>
                  <a:pt x="0" y="6070545"/>
                </a:lnTo>
                <a:lnTo>
                  <a:pt x="0" y="0"/>
                </a:lnTo>
                <a:close/>
              </a:path>
            </a:pathLst>
          </a:custGeom>
          <a:blipFill>
            <a:blip r:embed="rId3"/>
            <a:stretch>
              <a:fillRect l="0" t="0" r="0" b="0"/>
            </a:stretch>
          </a:blipFill>
        </p:spPr>
      </p:sp>
      <p:sp>
        <p:nvSpPr>
          <p:cNvPr name="TextBox 9" id="9"/>
          <p:cNvSpPr txBox="true"/>
          <p:nvPr/>
        </p:nvSpPr>
        <p:spPr>
          <a:xfrm rot="0">
            <a:off x="1884792" y="1328257"/>
            <a:ext cx="12335252" cy="438785"/>
          </a:xfrm>
          <a:prstGeom prst="rect">
            <a:avLst/>
          </a:prstGeom>
        </p:spPr>
        <p:txBody>
          <a:bodyPr anchor="t" rtlCol="false" tIns="0" lIns="0" bIns="0" rIns="0">
            <a:spAutoFit/>
          </a:bodyPr>
          <a:lstStyle/>
          <a:p>
            <a:pPr algn="l" marL="561341" indent="-280670" lvl="1">
              <a:lnSpc>
                <a:spcPts val="3640"/>
              </a:lnSpc>
              <a:buFont typeface="Arial"/>
              <a:buChar char="•"/>
            </a:pPr>
            <a:r>
              <a:rPr lang="en-US" b="true" sz="2600" spc="223">
                <a:solidFill>
                  <a:srgbClr val="000000"/>
                </a:solidFill>
                <a:latin typeface="Quicksand Bold"/>
                <a:ea typeface="Quicksand Bold"/>
                <a:cs typeface="Quicksand Bold"/>
                <a:sym typeface="Quicksand Bold"/>
              </a:rPr>
              <a:t> Identifique las fuentes de información utilizadas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grpSp>
        <p:nvGrpSpPr>
          <p:cNvPr name="Group 2" id="2"/>
          <p:cNvGrpSpPr/>
          <p:nvPr/>
        </p:nvGrpSpPr>
        <p:grpSpPr>
          <a:xfrm rot="0">
            <a:off x="673617" y="1176813"/>
            <a:ext cx="16940766" cy="8463371"/>
            <a:chOff x="0" y="0"/>
            <a:chExt cx="1531068" cy="764900"/>
          </a:xfrm>
        </p:grpSpPr>
        <p:sp>
          <p:nvSpPr>
            <p:cNvPr name="Freeform 3" id="3"/>
            <p:cNvSpPr/>
            <p:nvPr/>
          </p:nvSpPr>
          <p:spPr>
            <a:xfrm flipH="false" flipV="false" rot="0">
              <a:off x="0" y="0"/>
              <a:ext cx="1531068" cy="764900"/>
            </a:xfrm>
            <a:custGeom>
              <a:avLst/>
              <a:gdLst/>
              <a:ahLst/>
              <a:cxnLst/>
              <a:rect r="r" b="b" t="t" l="l"/>
              <a:pathLst>
                <a:path h="764900" w="1531068">
                  <a:moveTo>
                    <a:pt x="23307" y="0"/>
                  </a:moveTo>
                  <a:lnTo>
                    <a:pt x="1507761" y="0"/>
                  </a:lnTo>
                  <a:cubicBezTo>
                    <a:pt x="1520633" y="0"/>
                    <a:pt x="1531068" y="10435"/>
                    <a:pt x="1531068" y="23307"/>
                  </a:cubicBezTo>
                  <a:lnTo>
                    <a:pt x="1531068" y="741593"/>
                  </a:lnTo>
                  <a:cubicBezTo>
                    <a:pt x="1531068" y="754465"/>
                    <a:pt x="1520633" y="764900"/>
                    <a:pt x="1507761" y="764900"/>
                  </a:cubicBezTo>
                  <a:lnTo>
                    <a:pt x="23307" y="764900"/>
                  </a:lnTo>
                  <a:cubicBezTo>
                    <a:pt x="10435" y="764900"/>
                    <a:pt x="0" y="754465"/>
                    <a:pt x="0" y="741593"/>
                  </a:cubicBezTo>
                  <a:lnTo>
                    <a:pt x="0" y="23307"/>
                  </a:lnTo>
                  <a:cubicBezTo>
                    <a:pt x="0" y="10435"/>
                    <a:pt x="10435" y="0"/>
                    <a:pt x="23307" y="0"/>
                  </a:cubicBezTo>
                  <a:close/>
                </a:path>
              </a:pathLst>
            </a:custGeom>
            <a:solidFill>
              <a:srgbClr val="FFFFF3"/>
            </a:solidFill>
          </p:spPr>
        </p:sp>
        <p:sp>
          <p:nvSpPr>
            <p:cNvPr name="TextBox 4" id="4"/>
            <p:cNvSpPr txBox="true"/>
            <p:nvPr/>
          </p:nvSpPr>
          <p:spPr>
            <a:xfrm>
              <a:off x="0" y="-38100"/>
              <a:ext cx="1531068" cy="803000"/>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200012" y="137711"/>
            <a:ext cx="13085839" cy="854075"/>
          </a:xfrm>
          <a:prstGeom prst="rect">
            <a:avLst/>
          </a:prstGeom>
        </p:spPr>
        <p:txBody>
          <a:bodyPr anchor="t" rtlCol="false" tIns="0" lIns="0" bIns="0" rIns="0">
            <a:spAutoFit/>
          </a:bodyPr>
          <a:lstStyle/>
          <a:p>
            <a:pPr algn="ctr">
              <a:lnSpc>
                <a:spcPts val="7000"/>
              </a:lnSpc>
              <a:spcBef>
                <a:spcPct val="0"/>
              </a:spcBef>
            </a:pPr>
            <a:r>
              <a:rPr lang="en-US" b="true" sz="5000">
                <a:solidFill>
                  <a:srgbClr val="12302B"/>
                </a:solidFill>
                <a:latin typeface="Nourd Heavy"/>
                <a:ea typeface="Nourd Heavy"/>
                <a:cs typeface="Nourd Heavy"/>
                <a:sym typeface="Nourd Heavy"/>
              </a:rPr>
              <a:t>A)ETAPA DE PREPARACION </a:t>
            </a:r>
          </a:p>
        </p:txBody>
      </p:sp>
      <p:sp>
        <p:nvSpPr>
          <p:cNvPr name="Freeform 6" id="6"/>
          <p:cNvSpPr/>
          <p:nvPr/>
        </p:nvSpPr>
        <p:spPr>
          <a:xfrm flipH="false" flipV="false" rot="0">
            <a:off x="-1358089" y="486128"/>
            <a:ext cx="3405756" cy="1779508"/>
          </a:xfrm>
          <a:custGeom>
            <a:avLst/>
            <a:gdLst/>
            <a:ahLst/>
            <a:cxnLst/>
            <a:rect r="r" b="b" t="t" l="l"/>
            <a:pathLst>
              <a:path h="1779508" w="3405756">
                <a:moveTo>
                  <a:pt x="0" y="0"/>
                </a:moveTo>
                <a:lnTo>
                  <a:pt x="3405756" y="0"/>
                </a:lnTo>
                <a:lnTo>
                  <a:pt x="3405756" y="1779508"/>
                </a:lnTo>
                <a:lnTo>
                  <a:pt x="0" y="1779508"/>
                </a:lnTo>
                <a:lnTo>
                  <a:pt x="0" y="0"/>
                </a:lnTo>
                <a:close/>
              </a:path>
            </a:pathLst>
          </a:custGeom>
          <a:blipFill>
            <a:blip r:embed="rId2"/>
            <a:stretch>
              <a:fillRect l="0" t="0" r="0" b="0"/>
            </a:stretch>
          </a:blipFill>
        </p:spPr>
      </p:sp>
      <p:sp>
        <p:nvSpPr>
          <p:cNvPr name="Freeform 7" id="7"/>
          <p:cNvSpPr/>
          <p:nvPr/>
        </p:nvSpPr>
        <p:spPr>
          <a:xfrm flipH="false" flipV="false" rot="0">
            <a:off x="15692318" y="-861276"/>
            <a:ext cx="4188467" cy="2188474"/>
          </a:xfrm>
          <a:custGeom>
            <a:avLst/>
            <a:gdLst/>
            <a:ahLst/>
            <a:cxnLst/>
            <a:rect r="r" b="b" t="t" l="l"/>
            <a:pathLst>
              <a:path h="2188474" w="4188467">
                <a:moveTo>
                  <a:pt x="0" y="0"/>
                </a:moveTo>
                <a:lnTo>
                  <a:pt x="4188468" y="0"/>
                </a:lnTo>
                <a:lnTo>
                  <a:pt x="4188468" y="2188475"/>
                </a:lnTo>
                <a:lnTo>
                  <a:pt x="0" y="2188475"/>
                </a:lnTo>
                <a:lnTo>
                  <a:pt x="0" y="0"/>
                </a:lnTo>
                <a:close/>
              </a:path>
            </a:pathLst>
          </a:custGeom>
          <a:blipFill>
            <a:blip r:embed="rId2"/>
            <a:stretch>
              <a:fillRect l="0" t="0" r="0" b="0"/>
            </a:stretch>
          </a:blipFill>
        </p:spPr>
      </p:sp>
      <p:sp>
        <p:nvSpPr>
          <p:cNvPr name="Freeform 8" id="8"/>
          <p:cNvSpPr/>
          <p:nvPr/>
        </p:nvSpPr>
        <p:spPr>
          <a:xfrm flipH="false" flipV="false" rot="0">
            <a:off x="3827312" y="1935672"/>
            <a:ext cx="10200839" cy="6860064"/>
          </a:xfrm>
          <a:custGeom>
            <a:avLst/>
            <a:gdLst/>
            <a:ahLst/>
            <a:cxnLst/>
            <a:rect r="r" b="b" t="t" l="l"/>
            <a:pathLst>
              <a:path h="6860064" w="10200839">
                <a:moveTo>
                  <a:pt x="0" y="0"/>
                </a:moveTo>
                <a:lnTo>
                  <a:pt x="10200839" y="0"/>
                </a:lnTo>
                <a:lnTo>
                  <a:pt x="10200839" y="6860065"/>
                </a:lnTo>
                <a:lnTo>
                  <a:pt x="0" y="6860065"/>
                </a:lnTo>
                <a:lnTo>
                  <a:pt x="0" y="0"/>
                </a:lnTo>
                <a:close/>
              </a:path>
            </a:pathLst>
          </a:custGeom>
          <a:blipFill>
            <a:blip r:embed="rId3"/>
            <a:stretch>
              <a:fillRect l="0" t="0" r="0" b="0"/>
            </a:stretch>
          </a:blipFill>
        </p:spPr>
      </p:sp>
      <p:sp>
        <p:nvSpPr>
          <p:cNvPr name="TextBox 9" id="9"/>
          <p:cNvSpPr txBox="true"/>
          <p:nvPr/>
        </p:nvSpPr>
        <p:spPr>
          <a:xfrm rot="0">
            <a:off x="1884792" y="1328257"/>
            <a:ext cx="12335252" cy="438785"/>
          </a:xfrm>
          <a:prstGeom prst="rect">
            <a:avLst/>
          </a:prstGeom>
        </p:spPr>
        <p:txBody>
          <a:bodyPr anchor="t" rtlCol="false" tIns="0" lIns="0" bIns="0" rIns="0">
            <a:spAutoFit/>
          </a:bodyPr>
          <a:lstStyle/>
          <a:p>
            <a:pPr algn="l" marL="561341" indent="-280670" lvl="1">
              <a:lnSpc>
                <a:spcPts val="3640"/>
              </a:lnSpc>
              <a:buFont typeface="Arial"/>
              <a:buChar char="•"/>
            </a:pPr>
            <a:r>
              <a:rPr lang="en-US" b="true" sz="2600" spc="223">
                <a:solidFill>
                  <a:srgbClr val="000000"/>
                </a:solidFill>
                <a:latin typeface="Quicksand Bold"/>
                <a:ea typeface="Quicksand Bold"/>
                <a:cs typeface="Quicksand Bold"/>
                <a:sym typeface="Quicksand Bold"/>
              </a:rPr>
              <a:t> Identifique las fuentes de información utilizadas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grpSp>
        <p:nvGrpSpPr>
          <p:cNvPr name="Group 2" id="2"/>
          <p:cNvGrpSpPr/>
          <p:nvPr/>
        </p:nvGrpSpPr>
        <p:grpSpPr>
          <a:xfrm rot="0">
            <a:off x="673617" y="1176813"/>
            <a:ext cx="16940766" cy="8463371"/>
            <a:chOff x="0" y="0"/>
            <a:chExt cx="1531068" cy="764900"/>
          </a:xfrm>
        </p:grpSpPr>
        <p:sp>
          <p:nvSpPr>
            <p:cNvPr name="Freeform 3" id="3"/>
            <p:cNvSpPr/>
            <p:nvPr/>
          </p:nvSpPr>
          <p:spPr>
            <a:xfrm flipH="false" flipV="false" rot="0">
              <a:off x="0" y="0"/>
              <a:ext cx="1531068" cy="764900"/>
            </a:xfrm>
            <a:custGeom>
              <a:avLst/>
              <a:gdLst/>
              <a:ahLst/>
              <a:cxnLst/>
              <a:rect r="r" b="b" t="t" l="l"/>
              <a:pathLst>
                <a:path h="764900" w="1531068">
                  <a:moveTo>
                    <a:pt x="23307" y="0"/>
                  </a:moveTo>
                  <a:lnTo>
                    <a:pt x="1507761" y="0"/>
                  </a:lnTo>
                  <a:cubicBezTo>
                    <a:pt x="1520633" y="0"/>
                    <a:pt x="1531068" y="10435"/>
                    <a:pt x="1531068" y="23307"/>
                  </a:cubicBezTo>
                  <a:lnTo>
                    <a:pt x="1531068" y="741593"/>
                  </a:lnTo>
                  <a:cubicBezTo>
                    <a:pt x="1531068" y="754465"/>
                    <a:pt x="1520633" y="764900"/>
                    <a:pt x="1507761" y="764900"/>
                  </a:cubicBezTo>
                  <a:lnTo>
                    <a:pt x="23307" y="764900"/>
                  </a:lnTo>
                  <a:cubicBezTo>
                    <a:pt x="10435" y="764900"/>
                    <a:pt x="0" y="754465"/>
                    <a:pt x="0" y="741593"/>
                  </a:cubicBezTo>
                  <a:lnTo>
                    <a:pt x="0" y="23307"/>
                  </a:lnTo>
                  <a:cubicBezTo>
                    <a:pt x="0" y="10435"/>
                    <a:pt x="10435" y="0"/>
                    <a:pt x="23307" y="0"/>
                  </a:cubicBezTo>
                  <a:close/>
                </a:path>
              </a:pathLst>
            </a:custGeom>
            <a:solidFill>
              <a:srgbClr val="FFFFF3"/>
            </a:solidFill>
          </p:spPr>
        </p:sp>
        <p:sp>
          <p:nvSpPr>
            <p:cNvPr name="TextBox 4" id="4"/>
            <p:cNvSpPr txBox="true"/>
            <p:nvPr/>
          </p:nvSpPr>
          <p:spPr>
            <a:xfrm>
              <a:off x="0" y="-38100"/>
              <a:ext cx="1531068" cy="803000"/>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200012" y="137711"/>
            <a:ext cx="13085839" cy="854075"/>
          </a:xfrm>
          <a:prstGeom prst="rect">
            <a:avLst/>
          </a:prstGeom>
        </p:spPr>
        <p:txBody>
          <a:bodyPr anchor="t" rtlCol="false" tIns="0" lIns="0" bIns="0" rIns="0">
            <a:spAutoFit/>
          </a:bodyPr>
          <a:lstStyle/>
          <a:p>
            <a:pPr algn="ctr">
              <a:lnSpc>
                <a:spcPts val="7000"/>
              </a:lnSpc>
              <a:spcBef>
                <a:spcPct val="0"/>
              </a:spcBef>
            </a:pPr>
            <a:r>
              <a:rPr lang="en-US" b="true" sz="5000">
                <a:solidFill>
                  <a:srgbClr val="12302B"/>
                </a:solidFill>
                <a:latin typeface="Nourd Heavy"/>
                <a:ea typeface="Nourd Heavy"/>
                <a:cs typeface="Nourd Heavy"/>
                <a:sym typeface="Nourd Heavy"/>
              </a:rPr>
              <a:t>A)ETAPA DE PREPARACION </a:t>
            </a:r>
          </a:p>
        </p:txBody>
      </p:sp>
      <p:sp>
        <p:nvSpPr>
          <p:cNvPr name="Freeform 6" id="6"/>
          <p:cNvSpPr/>
          <p:nvPr/>
        </p:nvSpPr>
        <p:spPr>
          <a:xfrm flipH="false" flipV="false" rot="0">
            <a:off x="-1358089" y="486128"/>
            <a:ext cx="3405756" cy="1779508"/>
          </a:xfrm>
          <a:custGeom>
            <a:avLst/>
            <a:gdLst/>
            <a:ahLst/>
            <a:cxnLst/>
            <a:rect r="r" b="b" t="t" l="l"/>
            <a:pathLst>
              <a:path h="1779508" w="3405756">
                <a:moveTo>
                  <a:pt x="0" y="0"/>
                </a:moveTo>
                <a:lnTo>
                  <a:pt x="3405756" y="0"/>
                </a:lnTo>
                <a:lnTo>
                  <a:pt x="3405756" y="1779508"/>
                </a:lnTo>
                <a:lnTo>
                  <a:pt x="0" y="1779508"/>
                </a:lnTo>
                <a:lnTo>
                  <a:pt x="0" y="0"/>
                </a:lnTo>
                <a:close/>
              </a:path>
            </a:pathLst>
          </a:custGeom>
          <a:blipFill>
            <a:blip r:embed="rId2"/>
            <a:stretch>
              <a:fillRect l="0" t="0" r="0" b="0"/>
            </a:stretch>
          </a:blipFill>
        </p:spPr>
      </p:sp>
      <p:sp>
        <p:nvSpPr>
          <p:cNvPr name="Freeform 7" id="7"/>
          <p:cNvSpPr/>
          <p:nvPr/>
        </p:nvSpPr>
        <p:spPr>
          <a:xfrm flipH="false" flipV="false" rot="0">
            <a:off x="15692318" y="-861276"/>
            <a:ext cx="4188467" cy="2188474"/>
          </a:xfrm>
          <a:custGeom>
            <a:avLst/>
            <a:gdLst/>
            <a:ahLst/>
            <a:cxnLst/>
            <a:rect r="r" b="b" t="t" l="l"/>
            <a:pathLst>
              <a:path h="2188474" w="4188467">
                <a:moveTo>
                  <a:pt x="0" y="0"/>
                </a:moveTo>
                <a:lnTo>
                  <a:pt x="4188468" y="0"/>
                </a:lnTo>
                <a:lnTo>
                  <a:pt x="4188468" y="2188475"/>
                </a:lnTo>
                <a:lnTo>
                  <a:pt x="0" y="2188475"/>
                </a:lnTo>
                <a:lnTo>
                  <a:pt x="0" y="0"/>
                </a:lnTo>
                <a:close/>
              </a:path>
            </a:pathLst>
          </a:custGeom>
          <a:blipFill>
            <a:blip r:embed="rId2"/>
            <a:stretch>
              <a:fillRect l="0" t="0" r="0" b="0"/>
            </a:stretch>
          </a:blipFill>
        </p:spPr>
      </p:sp>
      <p:sp>
        <p:nvSpPr>
          <p:cNvPr name="Freeform 8" id="8"/>
          <p:cNvSpPr/>
          <p:nvPr/>
        </p:nvSpPr>
        <p:spPr>
          <a:xfrm flipH="false" flipV="false" rot="0">
            <a:off x="3764829" y="1972084"/>
            <a:ext cx="11301259" cy="6342832"/>
          </a:xfrm>
          <a:custGeom>
            <a:avLst/>
            <a:gdLst/>
            <a:ahLst/>
            <a:cxnLst/>
            <a:rect r="r" b="b" t="t" l="l"/>
            <a:pathLst>
              <a:path h="6342832" w="11301259">
                <a:moveTo>
                  <a:pt x="0" y="0"/>
                </a:moveTo>
                <a:lnTo>
                  <a:pt x="11301259" y="0"/>
                </a:lnTo>
                <a:lnTo>
                  <a:pt x="11301259" y="6342832"/>
                </a:lnTo>
                <a:lnTo>
                  <a:pt x="0" y="6342832"/>
                </a:lnTo>
                <a:lnTo>
                  <a:pt x="0" y="0"/>
                </a:lnTo>
                <a:close/>
              </a:path>
            </a:pathLst>
          </a:custGeom>
          <a:blipFill>
            <a:blip r:embed="rId3"/>
            <a:stretch>
              <a:fillRect l="0" t="0" r="0" b="0"/>
            </a:stretch>
          </a:blipFill>
        </p:spPr>
      </p:sp>
      <p:sp>
        <p:nvSpPr>
          <p:cNvPr name="TextBox 9" id="9"/>
          <p:cNvSpPr txBox="true"/>
          <p:nvPr/>
        </p:nvSpPr>
        <p:spPr>
          <a:xfrm rot="0">
            <a:off x="1884792" y="1328257"/>
            <a:ext cx="12335252" cy="438785"/>
          </a:xfrm>
          <a:prstGeom prst="rect">
            <a:avLst/>
          </a:prstGeom>
        </p:spPr>
        <p:txBody>
          <a:bodyPr anchor="t" rtlCol="false" tIns="0" lIns="0" bIns="0" rIns="0">
            <a:spAutoFit/>
          </a:bodyPr>
          <a:lstStyle/>
          <a:p>
            <a:pPr algn="l" marL="561341" indent="-280670" lvl="1">
              <a:lnSpc>
                <a:spcPts val="3640"/>
              </a:lnSpc>
              <a:buFont typeface="Arial"/>
              <a:buChar char="•"/>
            </a:pPr>
            <a:r>
              <a:rPr lang="en-US" b="true" sz="2600" spc="223">
                <a:solidFill>
                  <a:srgbClr val="000000"/>
                </a:solidFill>
                <a:latin typeface="Quicksand Bold"/>
                <a:ea typeface="Quicksand Bold"/>
                <a:cs typeface="Quicksand Bold"/>
                <a:sym typeface="Quicksand Bold"/>
              </a:rPr>
              <a:t> Identifique las fuentes de información utilizadas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grpSp>
        <p:nvGrpSpPr>
          <p:cNvPr name="Group 2" id="2"/>
          <p:cNvGrpSpPr/>
          <p:nvPr/>
        </p:nvGrpSpPr>
        <p:grpSpPr>
          <a:xfrm rot="0">
            <a:off x="818395" y="1176813"/>
            <a:ext cx="16795988" cy="7739482"/>
            <a:chOff x="0" y="0"/>
            <a:chExt cx="1517983" cy="699477"/>
          </a:xfrm>
        </p:grpSpPr>
        <p:sp>
          <p:nvSpPr>
            <p:cNvPr name="Freeform 3" id="3"/>
            <p:cNvSpPr/>
            <p:nvPr/>
          </p:nvSpPr>
          <p:spPr>
            <a:xfrm flipH="false" flipV="false" rot="0">
              <a:off x="0" y="0"/>
              <a:ext cx="1517983" cy="699477"/>
            </a:xfrm>
            <a:custGeom>
              <a:avLst/>
              <a:gdLst/>
              <a:ahLst/>
              <a:cxnLst/>
              <a:rect r="r" b="b" t="t" l="l"/>
              <a:pathLst>
                <a:path h="699477" w="1517983">
                  <a:moveTo>
                    <a:pt x="23508" y="0"/>
                  </a:moveTo>
                  <a:lnTo>
                    <a:pt x="1494475" y="0"/>
                  </a:lnTo>
                  <a:cubicBezTo>
                    <a:pt x="1507458" y="0"/>
                    <a:pt x="1517983" y="10525"/>
                    <a:pt x="1517983" y="23508"/>
                  </a:cubicBezTo>
                  <a:lnTo>
                    <a:pt x="1517983" y="675969"/>
                  </a:lnTo>
                  <a:cubicBezTo>
                    <a:pt x="1517983" y="688952"/>
                    <a:pt x="1507458" y="699477"/>
                    <a:pt x="1494475" y="699477"/>
                  </a:cubicBezTo>
                  <a:lnTo>
                    <a:pt x="23508" y="699477"/>
                  </a:lnTo>
                  <a:cubicBezTo>
                    <a:pt x="10525" y="699477"/>
                    <a:pt x="0" y="688952"/>
                    <a:pt x="0" y="675969"/>
                  </a:cubicBezTo>
                  <a:lnTo>
                    <a:pt x="0" y="23508"/>
                  </a:lnTo>
                  <a:cubicBezTo>
                    <a:pt x="0" y="10525"/>
                    <a:pt x="10525" y="0"/>
                    <a:pt x="23508" y="0"/>
                  </a:cubicBezTo>
                  <a:close/>
                </a:path>
              </a:pathLst>
            </a:custGeom>
            <a:solidFill>
              <a:srgbClr val="FFFFF3"/>
            </a:solidFill>
          </p:spPr>
        </p:sp>
        <p:sp>
          <p:nvSpPr>
            <p:cNvPr name="TextBox 4" id="4"/>
            <p:cNvSpPr txBox="true"/>
            <p:nvPr/>
          </p:nvSpPr>
          <p:spPr>
            <a:xfrm>
              <a:off x="0" y="-38100"/>
              <a:ext cx="1517983" cy="737577"/>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200012" y="137711"/>
            <a:ext cx="13085839" cy="854075"/>
          </a:xfrm>
          <a:prstGeom prst="rect">
            <a:avLst/>
          </a:prstGeom>
        </p:spPr>
        <p:txBody>
          <a:bodyPr anchor="t" rtlCol="false" tIns="0" lIns="0" bIns="0" rIns="0">
            <a:spAutoFit/>
          </a:bodyPr>
          <a:lstStyle/>
          <a:p>
            <a:pPr algn="ctr">
              <a:lnSpc>
                <a:spcPts val="7000"/>
              </a:lnSpc>
              <a:spcBef>
                <a:spcPct val="0"/>
              </a:spcBef>
            </a:pPr>
            <a:r>
              <a:rPr lang="en-US" b="true" sz="5000">
                <a:solidFill>
                  <a:srgbClr val="12302B"/>
                </a:solidFill>
                <a:latin typeface="Nourd Heavy"/>
                <a:ea typeface="Nourd Heavy"/>
                <a:cs typeface="Nourd Heavy"/>
                <a:sym typeface="Nourd Heavy"/>
              </a:rPr>
              <a:t>A)ETAPA DE PREPARACION </a:t>
            </a:r>
          </a:p>
        </p:txBody>
      </p:sp>
      <p:sp>
        <p:nvSpPr>
          <p:cNvPr name="Freeform 6" id="6"/>
          <p:cNvSpPr/>
          <p:nvPr/>
        </p:nvSpPr>
        <p:spPr>
          <a:xfrm flipH="false" flipV="false" rot="0">
            <a:off x="-1358089" y="486128"/>
            <a:ext cx="3405756" cy="1779508"/>
          </a:xfrm>
          <a:custGeom>
            <a:avLst/>
            <a:gdLst/>
            <a:ahLst/>
            <a:cxnLst/>
            <a:rect r="r" b="b" t="t" l="l"/>
            <a:pathLst>
              <a:path h="1779508" w="3405756">
                <a:moveTo>
                  <a:pt x="0" y="0"/>
                </a:moveTo>
                <a:lnTo>
                  <a:pt x="3405756" y="0"/>
                </a:lnTo>
                <a:lnTo>
                  <a:pt x="3405756" y="1779508"/>
                </a:lnTo>
                <a:lnTo>
                  <a:pt x="0" y="1779508"/>
                </a:lnTo>
                <a:lnTo>
                  <a:pt x="0" y="0"/>
                </a:lnTo>
                <a:close/>
              </a:path>
            </a:pathLst>
          </a:custGeom>
          <a:blipFill>
            <a:blip r:embed="rId2"/>
            <a:stretch>
              <a:fillRect l="0" t="0" r="0" b="0"/>
            </a:stretch>
          </a:blipFill>
        </p:spPr>
      </p:sp>
      <p:sp>
        <p:nvSpPr>
          <p:cNvPr name="Freeform 7" id="7"/>
          <p:cNvSpPr/>
          <p:nvPr/>
        </p:nvSpPr>
        <p:spPr>
          <a:xfrm flipH="false" flipV="false" rot="0">
            <a:off x="15692318" y="-861276"/>
            <a:ext cx="4188467" cy="2188474"/>
          </a:xfrm>
          <a:custGeom>
            <a:avLst/>
            <a:gdLst/>
            <a:ahLst/>
            <a:cxnLst/>
            <a:rect r="r" b="b" t="t" l="l"/>
            <a:pathLst>
              <a:path h="2188474" w="4188467">
                <a:moveTo>
                  <a:pt x="0" y="0"/>
                </a:moveTo>
                <a:lnTo>
                  <a:pt x="4188468" y="0"/>
                </a:lnTo>
                <a:lnTo>
                  <a:pt x="4188468" y="2188475"/>
                </a:lnTo>
                <a:lnTo>
                  <a:pt x="0" y="2188475"/>
                </a:lnTo>
                <a:lnTo>
                  <a:pt x="0" y="0"/>
                </a:lnTo>
                <a:close/>
              </a:path>
            </a:pathLst>
          </a:custGeom>
          <a:blipFill>
            <a:blip r:embed="rId2"/>
            <a:stretch>
              <a:fillRect l="0" t="0" r="0" b="0"/>
            </a:stretch>
          </a:blipFill>
        </p:spPr>
      </p:sp>
      <p:sp>
        <p:nvSpPr>
          <p:cNvPr name="Freeform 8" id="8"/>
          <p:cNvSpPr/>
          <p:nvPr/>
        </p:nvSpPr>
        <p:spPr>
          <a:xfrm flipH="false" flipV="false" rot="0">
            <a:off x="1884792" y="3265151"/>
            <a:ext cx="4567699" cy="3562805"/>
          </a:xfrm>
          <a:custGeom>
            <a:avLst/>
            <a:gdLst/>
            <a:ahLst/>
            <a:cxnLst/>
            <a:rect r="r" b="b" t="t" l="l"/>
            <a:pathLst>
              <a:path h="3562805" w="4567699">
                <a:moveTo>
                  <a:pt x="0" y="0"/>
                </a:moveTo>
                <a:lnTo>
                  <a:pt x="4567700" y="0"/>
                </a:lnTo>
                <a:lnTo>
                  <a:pt x="4567700" y="3562805"/>
                </a:lnTo>
                <a:lnTo>
                  <a:pt x="0" y="3562805"/>
                </a:lnTo>
                <a:lnTo>
                  <a:pt x="0" y="0"/>
                </a:lnTo>
                <a:close/>
              </a:path>
            </a:pathLst>
          </a:custGeom>
          <a:blipFill>
            <a:blip r:embed="rId3"/>
            <a:stretch>
              <a:fillRect l="0" t="0" r="0" b="0"/>
            </a:stretch>
          </a:blipFill>
        </p:spPr>
      </p:sp>
      <p:sp>
        <p:nvSpPr>
          <p:cNvPr name="TextBox 9" id="9"/>
          <p:cNvSpPr txBox="true"/>
          <p:nvPr/>
        </p:nvSpPr>
        <p:spPr>
          <a:xfrm rot="0">
            <a:off x="1884792" y="1328257"/>
            <a:ext cx="12335252" cy="438785"/>
          </a:xfrm>
          <a:prstGeom prst="rect">
            <a:avLst/>
          </a:prstGeom>
        </p:spPr>
        <p:txBody>
          <a:bodyPr anchor="t" rtlCol="false" tIns="0" lIns="0" bIns="0" rIns="0">
            <a:spAutoFit/>
          </a:bodyPr>
          <a:lstStyle/>
          <a:p>
            <a:pPr algn="l" marL="561341" indent="-280670" lvl="1">
              <a:lnSpc>
                <a:spcPts val="3640"/>
              </a:lnSpc>
              <a:buFont typeface="Arial"/>
              <a:buChar char="•"/>
            </a:pPr>
            <a:r>
              <a:rPr lang="en-US" b="true" sz="2600" spc="223">
                <a:solidFill>
                  <a:srgbClr val="000000"/>
                </a:solidFill>
                <a:latin typeface="Quicksand Bold"/>
                <a:ea typeface="Quicksand Bold"/>
                <a:cs typeface="Quicksand Bold"/>
                <a:sym typeface="Quicksand Bold"/>
              </a:rPr>
              <a:t> Softwares utilizados para realizar los cálculos</a:t>
            </a:r>
          </a:p>
        </p:txBody>
      </p:sp>
      <p:sp>
        <p:nvSpPr>
          <p:cNvPr name="TextBox 10" id="10"/>
          <p:cNvSpPr txBox="true"/>
          <p:nvPr/>
        </p:nvSpPr>
        <p:spPr>
          <a:xfrm rot="0">
            <a:off x="6742931" y="3921753"/>
            <a:ext cx="10335279" cy="2612390"/>
          </a:xfrm>
          <a:prstGeom prst="rect">
            <a:avLst/>
          </a:prstGeom>
        </p:spPr>
        <p:txBody>
          <a:bodyPr anchor="t" rtlCol="false" tIns="0" lIns="0" bIns="0" rIns="0">
            <a:spAutoFit/>
          </a:bodyPr>
          <a:lstStyle/>
          <a:p>
            <a:pPr algn="just" marL="626107" indent="-313054" lvl="1">
              <a:lnSpc>
                <a:spcPts val="4059"/>
              </a:lnSpc>
              <a:spcBef>
                <a:spcPct val="0"/>
              </a:spcBef>
              <a:buFont typeface="Arial"/>
              <a:buChar char="•"/>
            </a:pPr>
            <a:r>
              <a:rPr lang="en-US" b="true" sz="2899" spc="249" strike="noStrike" u="none">
                <a:solidFill>
                  <a:srgbClr val="004AAD"/>
                </a:solidFill>
                <a:latin typeface="Calibri (MS) Bold"/>
                <a:ea typeface="Calibri (MS) Bold"/>
                <a:cs typeface="Calibri (MS) Bold"/>
                <a:sym typeface="Calibri (MS) Bold"/>
              </a:rPr>
              <a:t>Se utilizaron programas de edicion de texto como word y Google Docs, Excel y Google Sheets para procesar tablas, Miro y Lucidchart para organizadores gráficos, y Canva para crear presentaciones.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DF8D9"/>
        </a:solidFill>
      </p:bgPr>
    </p:bg>
    <p:spTree>
      <p:nvGrpSpPr>
        <p:cNvPr id="1" name=""/>
        <p:cNvGrpSpPr/>
        <p:nvPr/>
      </p:nvGrpSpPr>
      <p:grpSpPr>
        <a:xfrm>
          <a:off x="0" y="0"/>
          <a:ext cx="0" cy="0"/>
          <a:chOff x="0" y="0"/>
          <a:chExt cx="0" cy="0"/>
        </a:xfrm>
      </p:grpSpPr>
      <p:grpSp>
        <p:nvGrpSpPr>
          <p:cNvPr name="Group 2" id="2"/>
          <p:cNvGrpSpPr/>
          <p:nvPr/>
        </p:nvGrpSpPr>
        <p:grpSpPr>
          <a:xfrm rot="0">
            <a:off x="846761" y="2081674"/>
            <a:ext cx="16767622" cy="7848065"/>
            <a:chOff x="0" y="0"/>
            <a:chExt cx="1515419" cy="709290"/>
          </a:xfrm>
        </p:grpSpPr>
        <p:sp>
          <p:nvSpPr>
            <p:cNvPr name="Freeform 3" id="3"/>
            <p:cNvSpPr/>
            <p:nvPr/>
          </p:nvSpPr>
          <p:spPr>
            <a:xfrm flipH="false" flipV="false" rot="0">
              <a:off x="0" y="0"/>
              <a:ext cx="1515420" cy="709290"/>
            </a:xfrm>
            <a:custGeom>
              <a:avLst/>
              <a:gdLst/>
              <a:ahLst/>
              <a:cxnLst/>
              <a:rect r="r" b="b" t="t" l="l"/>
              <a:pathLst>
                <a:path h="709290" w="1515420">
                  <a:moveTo>
                    <a:pt x="23548" y="0"/>
                  </a:moveTo>
                  <a:lnTo>
                    <a:pt x="1491872" y="0"/>
                  </a:lnTo>
                  <a:cubicBezTo>
                    <a:pt x="1498117" y="0"/>
                    <a:pt x="1504107" y="2481"/>
                    <a:pt x="1508523" y="6897"/>
                  </a:cubicBezTo>
                  <a:cubicBezTo>
                    <a:pt x="1512939" y="11313"/>
                    <a:pt x="1515420" y="17302"/>
                    <a:pt x="1515420" y="23548"/>
                  </a:cubicBezTo>
                  <a:lnTo>
                    <a:pt x="1515420" y="685743"/>
                  </a:lnTo>
                  <a:cubicBezTo>
                    <a:pt x="1515420" y="698748"/>
                    <a:pt x="1504877" y="709290"/>
                    <a:pt x="1491872" y="709290"/>
                  </a:cubicBezTo>
                  <a:lnTo>
                    <a:pt x="23548" y="709290"/>
                  </a:lnTo>
                  <a:cubicBezTo>
                    <a:pt x="17302" y="709290"/>
                    <a:pt x="11313" y="706809"/>
                    <a:pt x="6897" y="702393"/>
                  </a:cubicBezTo>
                  <a:cubicBezTo>
                    <a:pt x="2481" y="697977"/>
                    <a:pt x="0" y="691988"/>
                    <a:pt x="0" y="685743"/>
                  </a:cubicBezTo>
                  <a:lnTo>
                    <a:pt x="0" y="23548"/>
                  </a:lnTo>
                  <a:cubicBezTo>
                    <a:pt x="0" y="10543"/>
                    <a:pt x="10543" y="0"/>
                    <a:pt x="23548" y="0"/>
                  </a:cubicBezTo>
                  <a:close/>
                </a:path>
              </a:pathLst>
            </a:custGeom>
            <a:solidFill>
              <a:srgbClr val="FFFFF3"/>
            </a:solidFill>
          </p:spPr>
        </p:sp>
        <p:sp>
          <p:nvSpPr>
            <p:cNvPr name="TextBox 4" id="4"/>
            <p:cNvSpPr txBox="true"/>
            <p:nvPr/>
          </p:nvSpPr>
          <p:spPr>
            <a:xfrm>
              <a:off x="0" y="-38100"/>
              <a:ext cx="1515419" cy="747390"/>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1184487" y="174625"/>
            <a:ext cx="16361437" cy="854075"/>
          </a:xfrm>
          <a:prstGeom prst="rect">
            <a:avLst/>
          </a:prstGeom>
        </p:spPr>
        <p:txBody>
          <a:bodyPr anchor="t" rtlCol="false" tIns="0" lIns="0" bIns="0" rIns="0">
            <a:spAutoFit/>
          </a:bodyPr>
          <a:lstStyle/>
          <a:p>
            <a:pPr algn="ctr">
              <a:lnSpc>
                <a:spcPts val="7000"/>
              </a:lnSpc>
              <a:spcBef>
                <a:spcPct val="0"/>
              </a:spcBef>
            </a:pPr>
            <a:r>
              <a:rPr lang="en-US" b="true" sz="5000">
                <a:solidFill>
                  <a:srgbClr val="12302B"/>
                </a:solidFill>
                <a:latin typeface="Nourd Heavy"/>
                <a:ea typeface="Nourd Heavy"/>
                <a:cs typeface="Nourd Heavy"/>
                <a:sym typeface="Nourd Heavy"/>
              </a:rPr>
              <a:t>B) CARACTERÍSTICAS DE LA ORGANIZACIÓN</a:t>
            </a:r>
          </a:p>
        </p:txBody>
      </p:sp>
      <p:sp>
        <p:nvSpPr>
          <p:cNvPr name="Freeform 6" id="6"/>
          <p:cNvSpPr/>
          <p:nvPr/>
        </p:nvSpPr>
        <p:spPr>
          <a:xfrm flipH="false" flipV="false" rot="0">
            <a:off x="-1358089" y="486128"/>
            <a:ext cx="3405756" cy="1779508"/>
          </a:xfrm>
          <a:custGeom>
            <a:avLst/>
            <a:gdLst/>
            <a:ahLst/>
            <a:cxnLst/>
            <a:rect r="r" b="b" t="t" l="l"/>
            <a:pathLst>
              <a:path h="1779508" w="3405756">
                <a:moveTo>
                  <a:pt x="0" y="0"/>
                </a:moveTo>
                <a:lnTo>
                  <a:pt x="3405756" y="0"/>
                </a:lnTo>
                <a:lnTo>
                  <a:pt x="3405756" y="1779508"/>
                </a:lnTo>
                <a:lnTo>
                  <a:pt x="0" y="1779508"/>
                </a:lnTo>
                <a:lnTo>
                  <a:pt x="0" y="0"/>
                </a:lnTo>
                <a:close/>
              </a:path>
            </a:pathLst>
          </a:custGeom>
          <a:blipFill>
            <a:blip r:embed="rId2"/>
            <a:stretch>
              <a:fillRect l="0" t="0" r="0" b="0"/>
            </a:stretch>
          </a:blipFill>
        </p:spPr>
      </p:sp>
      <p:sp>
        <p:nvSpPr>
          <p:cNvPr name="TextBox 7" id="7"/>
          <p:cNvSpPr txBox="true"/>
          <p:nvPr/>
        </p:nvSpPr>
        <p:spPr>
          <a:xfrm rot="0">
            <a:off x="1884792" y="1328257"/>
            <a:ext cx="12335252" cy="438785"/>
          </a:xfrm>
          <a:prstGeom prst="rect">
            <a:avLst/>
          </a:prstGeom>
        </p:spPr>
        <p:txBody>
          <a:bodyPr anchor="t" rtlCol="false" tIns="0" lIns="0" bIns="0" rIns="0">
            <a:spAutoFit/>
          </a:bodyPr>
          <a:lstStyle/>
          <a:p>
            <a:pPr algn="l" marL="561341" indent="-280670" lvl="1">
              <a:lnSpc>
                <a:spcPts val="3640"/>
              </a:lnSpc>
              <a:buFont typeface="Arial"/>
              <a:buChar char="•"/>
            </a:pPr>
            <a:r>
              <a:rPr lang="en-US" b="true" sz="2600" spc="223">
                <a:solidFill>
                  <a:srgbClr val="000000"/>
                </a:solidFill>
                <a:latin typeface="Quicksand Bold"/>
                <a:ea typeface="Quicksand Bold"/>
                <a:cs typeface="Quicksand Bold"/>
                <a:sym typeface="Quicksand Bold"/>
              </a:rPr>
              <a:t> Registro de la Organización</a:t>
            </a:r>
          </a:p>
        </p:txBody>
      </p:sp>
      <p:sp>
        <p:nvSpPr>
          <p:cNvPr name="Freeform 8" id="8"/>
          <p:cNvSpPr/>
          <p:nvPr/>
        </p:nvSpPr>
        <p:spPr>
          <a:xfrm flipH="false" flipV="false" rot="0">
            <a:off x="5636370" y="2265636"/>
            <a:ext cx="7015261" cy="3870008"/>
          </a:xfrm>
          <a:custGeom>
            <a:avLst/>
            <a:gdLst/>
            <a:ahLst/>
            <a:cxnLst/>
            <a:rect r="r" b="b" t="t" l="l"/>
            <a:pathLst>
              <a:path h="3870008" w="7015261">
                <a:moveTo>
                  <a:pt x="0" y="0"/>
                </a:moveTo>
                <a:lnTo>
                  <a:pt x="7015260" y="0"/>
                </a:lnTo>
                <a:lnTo>
                  <a:pt x="7015260" y="3870008"/>
                </a:lnTo>
                <a:lnTo>
                  <a:pt x="0" y="3870008"/>
                </a:lnTo>
                <a:lnTo>
                  <a:pt x="0" y="0"/>
                </a:lnTo>
                <a:close/>
              </a:path>
            </a:pathLst>
          </a:custGeom>
          <a:blipFill>
            <a:blip r:embed="rId3"/>
            <a:stretch>
              <a:fillRect l="0" t="-743" r="-22819" b="0"/>
            </a:stretch>
          </a:blipFill>
        </p:spPr>
      </p:sp>
      <p:sp>
        <p:nvSpPr>
          <p:cNvPr name="TextBox 9" id="9"/>
          <p:cNvSpPr txBox="true"/>
          <p:nvPr/>
        </p:nvSpPr>
        <p:spPr>
          <a:xfrm rot="0">
            <a:off x="2720998" y="6516644"/>
            <a:ext cx="13288415" cy="3126740"/>
          </a:xfrm>
          <a:prstGeom prst="rect">
            <a:avLst/>
          </a:prstGeom>
        </p:spPr>
        <p:txBody>
          <a:bodyPr anchor="t" rtlCol="false" tIns="0" lIns="0" bIns="0" rIns="0">
            <a:spAutoFit/>
          </a:bodyPr>
          <a:lstStyle/>
          <a:p>
            <a:pPr algn="just" marL="626107" indent="-313054" lvl="1">
              <a:lnSpc>
                <a:spcPts val="4059"/>
              </a:lnSpc>
              <a:spcBef>
                <a:spcPct val="0"/>
              </a:spcBef>
              <a:buFont typeface="Arial"/>
              <a:buChar char="•"/>
            </a:pPr>
            <a:r>
              <a:rPr lang="en-US" b="true" sz="2899" spc="249" strike="noStrike" u="none">
                <a:solidFill>
                  <a:srgbClr val="004AAD"/>
                </a:solidFill>
                <a:latin typeface="Calibri (MS) Bold"/>
                <a:ea typeface="Calibri (MS) Bold"/>
                <a:cs typeface="Calibri (MS) Bold"/>
                <a:sym typeface="Calibri (MS) Bold"/>
              </a:rPr>
              <a:t>Nombre de la organización: Kin Fu</a:t>
            </a:r>
          </a:p>
          <a:p>
            <a:pPr algn="just" marL="626107" indent="-313054" lvl="1">
              <a:lnSpc>
                <a:spcPts val="4059"/>
              </a:lnSpc>
              <a:spcBef>
                <a:spcPct val="0"/>
              </a:spcBef>
              <a:buFont typeface="Arial"/>
              <a:buChar char="•"/>
            </a:pPr>
            <a:r>
              <a:rPr lang="en-US" b="true" sz="2899" spc="249" strike="noStrike" u="none">
                <a:solidFill>
                  <a:srgbClr val="004AAD"/>
                </a:solidFill>
                <a:latin typeface="Calibri (MS) Bold"/>
                <a:ea typeface="Calibri (MS) Bold"/>
                <a:cs typeface="Calibri (MS) Bold"/>
                <a:sym typeface="Calibri (MS) Bold"/>
              </a:rPr>
              <a:t>RUC de la organización: 20565526180</a:t>
            </a:r>
          </a:p>
          <a:p>
            <a:pPr algn="just" marL="626107" indent="-313054" lvl="1">
              <a:lnSpc>
                <a:spcPts val="4059"/>
              </a:lnSpc>
              <a:spcBef>
                <a:spcPct val="0"/>
              </a:spcBef>
              <a:buFont typeface="Arial"/>
              <a:buChar char="•"/>
            </a:pPr>
            <a:r>
              <a:rPr lang="en-US" b="true" sz="2899" spc="249" strike="noStrike" u="none">
                <a:solidFill>
                  <a:srgbClr val="004AAD"/>
                </a:solidFill>
                <a:latin typeface="Calibri (MS) Bold"/>
                <a:ea typeface="Calibri (MS) Bold"/>
                <a:cs typeface="Calibri (MS) Bold"/>
                <a:sym typeface="Calibri (MS) Bold"/>
              </a:rPr>
              <a:t>Tipo de organización: Microempresa (19 trabajadores)</a:t>
            </a:r>
          </a:p>
          <a:p>
            <a:pPr algn="just" marL="626107" indent="-313054" lvl="1">
              <a:lnSpc>
                <a:spcPts val="4059"/>
              </a:lnSpc>
              <a:spcBef>
                <a:spcPct val="0"/>
              </a:spcBef>
              <a:buFont typeface="Arial"/>
              <a:buChar char="•"/>
            </a:pPr>
            <a:r>
              <a:rPr lang="en-US" b="true" sz="2899" spc="249" strike="noStrike" u="none">
                <a:solidFill>
                  <a:srgbClr val="004AAD"/>
                </a:solidFill>
                <a:latin typeface="Calibri (MS) Bold"/>
                <a:ea typeface="Calibri (MS) Bold"/>
                <a:cs typeface="Calibri (MS) Bold"/>
                <a:sym typeface="Calibri (MS) Bold"/>
              </a:rPr>
              <a:t>Giro del negocio: Servicios de comidas(origen chino) y bebidas</a:t>
            </a:r>
          </a:p>
          <a:p>
            <a:pPr algn="just" marL="626107" indent="-313054" lvl="1">
              <a:lnSpc>
                <a:spcPts val="4059"/>
              </a:lnSpc>
              <a:spcBef>
                <a:spcPct val="0"/>
              </a:spcBef>
              <a:buFont typeface="Arial"/>
              <a:buChar char="•"/>
            </a:pPr>
            <a:r>
              <a:rPr lang="en-US" b="true" sz="2899" spc="249" strike="noStrike" u="none">
                <a:solidFill>
                  <a:srgbClr val="004AAD"/>
                </a:solidFill>
                <a:latin typeface="Calibri (MS) Bold"/>
                <a:ea typeface="Calibri (MS) Bold"/>
                <a:cs typeface="Calibri (MS) Bold"/>
                <a:sym typeface="Calibri (MS) Bold"/>
              </a:rPr>
              <a:t>Dirección: Augusto Tamayo 160, San Isidro, Lima, Perú</a:t>
            </a:r>
          </a:p>
          <a:p>
            <a:pPr algn="just" marL="626107" indent="-313054" lvl="1">
              <a:lnSpc>
                <a:spcPts val="4059"/>
              </a:lnSpc>
              <a:spcBef>
                <a:spcPct val="0"/>
              </a:spcBef>
              <a:buFont typeface="Arial"/>
              <a:buChar char="•"/>
            </a:pPr>
            <a:r>
              <a:rPr lang="en-US" b="true" sz="2899" spc="249" strike="noStrike" u="none">
                <a:solidFill>
                  <a:srgbClr val="004AAD"/>
                </a:solidFill>
                <a:latin typeface="Calibri (MS) Bold"/>
                <a:ea typeface="Calibri (MS) Bold"/>
                <a:cs typeface="Calibri (MS) Bold"/>
                <a:sym typeface="Calibri (MS) Bold"/>
              </a:rPr>
              <a:t>Representante: Diana Paz Zavaleta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DF8D9"/>
        </a:solidFill>
      </p:bgPr>
    </p:bg>
    <p:spTree>
      <p:nvGrpSpPr>
        <p:cNvPr id="1" name=""/>
        <p:cNvGrpSpPr/>
        <p:nvPr/>
      </p:nvGrpSpPr>
      <p:grpSpPr>
        <a:xfrm>
          <a:off x="0" y="0"/>
          <a:ext cx="0" cy="0"/>
          <a:chOff x="0" y="0"/>
          <a:chExt cx="0" cy="0"/>
        </a:xfrm>
      </p:grpSpPr>
      <p:grpSp>
        <p:nvGrpSpPr>
          <p:cNvPr name="Group 2" id="2"/>
          <p:cNvGrpSpPr/>
          <p:nvPr/>
        </p:nvGrpSpPr>
        <p:grpSpPr>
          <a:xfrm rot="0">
            <a:off x="760189" y="2265636"/>
            <a:ext cx="16767622" cy="7848065"/>
            <a:chOff x="0" y="0"/>
            <a:chExt cx="1515419" cy="709290"/>
          </a:xfrm>
        </p:grpSpPr>
        <p:sp>
          <p:nvSpPr>
            <p:cNvPr name="Freeform 3" id="3"/>
            <p:cNvSpPr/>
            <p:nvPr/>
          </p:nvSpPr>
          <p:spPr>
            <a:xfrm flipH="false" flipV="false" rot="0">
              <a:off x="0" y="0"/>
              <a:ext cx="1515420" cy="709290"/>
            </a:xfrm>
            <a:custGeom>
              <a:avLst/>
              <a:gdLst/>
              <a:ahLst/>
              <a:cxnLst/>
              <a:rect r="r" b="b" t="t" l="l"/>
              <a:pathLst>
                <a:path h="709290" w="1515420">
                  <a:moveTo>
                    <a:pt x="23548" y="0"/>
                  </a:moveTo>
                  <a:lnTo>
                    <a:pt x="1491872" y="0"/>
                  </a:lnTo>
                  <a:cubicBezTo>
                    <a:pt x="1498117" y="0"/>
                    <a:pt x="1504107" y="2481"/>
                    <a:pt x="1508523" y="6897"/>
                  </a:cubicBezTo>
                  <a:cubicBezTo>
                    <a:pt x="1512939" y="11313"/>
                    <a:pt x="1515420" y="17302"/>
                    <a:pt x="1515420" y="23548"/>
                  </a:cubicBezTo>
                  <a:lnTo>
                    <a:pt x="1515420" y="685743"/>
                  </a:lnTo>
                  <a:cubicBezTo>
                    <a:pt x="1515420" y="698748"/>
                    <a:pt x="1504877" y="709290"/>
                    <a:pt x="1491872" y="709290"/>
                  </a:cubicBezTo>
                  <a:lnTo>
                    <a:pt x="23548" y="709290"/>
                  </a:lnTo>
                  <a:cubicBezTo>
                    <a:pt x="17302" y="709290"/>
                    <a:pt x="11313" y="706809"/>
                    <a:pt x="6897" y="702393"/>
                  </a:cubicBezTo>
                  <a:cubicBezTo>
                    <a:pt x="2481" y="697977"/>
                    <a:pt x="0" y="691988"/>
                    <a:pt x="0" y="685743"/>
                  </a:cubicBezTo>
                  <a:lnTo>
                    <a:pt x="0" y="23548"/>
                  </a:lnTo>
                  <a:cubicBezTo>
                    <a:pt x="0" y="10543"/>
                    <a:pt x="10543" y="0"/>
                    <a:pt x="23548" y="0"/>
                  </a:cubicBezTo>
                  <a:close/>
                </a:path>
              </a:pathLst>
            </a:custGeom>
            <a:solidFill>
              <a:srgbClr val="FFFFF3"/>
            </a:solidFill>
          </p:spPr>
        </p:sp>
        <p:sp>
          <p:nvSpPr>
            <p:cNvPr name="TextBox 4" id="4"/>
            <p:cNvSpPr txBox="true"/>
            <p:nvPr/>
          </p:nvSpPr>
          <p:spPr>
            <a:xfrm>
              <a:off x="0" y="-38100"/>
              <a:ext cx="1515419" cy="747390"/>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630433" y="174625"/>
            <a:ext cx="16361437" cy="854075"/>
          </a:xfrm>
          <a:prstGeom prst="rect">
            <a:avLst/>
          </a:prstGeom>
        </p:spPr>
        <p:txBody>
          <a:bodyPr anchor="t" rtlCol="false" tIns="0" lIns="0" bIns="0" rIns="0">
            <a:spAutoFit/>
          </a:bodyPr>
          <a:lstStyle/>
          <a:p>
            <a:pPr algn="ctr">
              <a:lnSpc>
                <a:spcPts val="7000"/>
              </a:lnSpc>
              <a:spcBef>
                <a:spcPct val="0"/>
              </a:spcBef>
            </a:pPr>
            <a:r>
              <a:rPr lang="en-US" b="true" sz="5000">
                <a:solidFill>
                  <a:srgbClr val="12302B"/>
                </a:solidFill>
                <a:latin typeface="Nourd Heavy"/>
                <a:ea typeface="Nourd Heavy"/>
                <a:cs typeface="Nourd Heavy"/>
                <a:sym typeface="Nourd Heavy"/>
              </a:rPr>
              <a:t>B) CARACTERÍSTICAS DE LA ORGANIZACIÓN</a:t>
            </a:r>
          </a:p>
        </p:txBody>
      </p:sp>
      <p:sp>
        <p:nvSpPr>
          <p:cNvPr name="Freeform 6" id="6"/>
          <p:cNvSpPr/>
          <p:nvPr/>
        </p:nvSpPr>
        <p:spPr>
          <a:xfrm flipH="false" flipV="false" rot="0">
            <a:off x="-1358089" y="486128"/>
            <a:ext cx="3405756" cy="1779508"/>
          </a:xfrm>
          <a:custGeom>
            <a:avLst/>
            <a:gdLst/>
            <a:ahLst/>
            <a:cxnLst/>
            <a:rect r="r" b="b" t="t" l="l"/>
            <a:pathLst>
              <a:path h="1779508" w="3405756">
                <a:moveTo>
                  <a:pt x="0" y="0"/>
                </a:moveTo>
                <a:lnTo>
                  <a:pt x="3405756" y="0"/>
                </a:lnTo>
                <a:lnTo>
                  <a:pt x="3405756" y="1779508"/>
                </a:lnTo>
                <a:lnTo>
                  <a:pt x="0" y="1779508"/>
                </a:lnTo>
                <a:lnTo>
                  <a:pt x="0" y="0"/>
                </a:lnTo>
                <a:close/>
              </a:path>
            </a:pathLst>
          </a:custGeom>
          <a:blipFill>
            <a:blip r:embed="rId2"/>
            <a:stretch>
              <a:fillRect l="0" t="0" r="0" b="0"/>
            </a:stretch>
          </a:blipFill>
        </p:spPr>
      </p:sp>
      <p:sp>
        <p:nvSpPr>
          <p:cNvPr name="Freeform 7" id="7"/>
          <p:cNvSpPr/>
          <p:nvPr/>
        </p:nvSpPr>
        <p:spPr>
          <a:xfrm flipH="false" flipV="false" rot="0">
            <a:off x="3002524" y="2265636"/>
            <a:ext cx="12282953" cy="7738260"/>
          </a:xfrm>
          <a:custGeom>
            <a:avLst/>
            <a:gdLst/>
            <a:ahLst/>
            <a:cxnLst/>
            <a:rect r="r" b="b" t="t" l="l"/>
            <a:pathLst>
              <a:path h="7738260" w="12282953">
                <a:moveTo>
                  <a:pt x="0" y="0"/>
                </a:moveTo>
                <a:lnTo>
                  <a:pt x="12282952" y="0"/>
                </a:lnTo>
                <a:lnTo>
                  <a:pt x="12282952" y="7738260"/>
                </a:lnTo>
                <a:lnTo>
                  <a:pt x="0" y="7738260"/>
                </a:lnTo>
                <a:lnTo>
                  <a:pt x="0" y="0"/>
                </a:lnTo>
                <a:close/>
              </a:path>
            </a:pathLst>
          </a:custGeom>
          <a:blipFill>
            <a:blip r:embed="rId3"/>
            <a:stretch>
              <a:fillRect l="0" t="0" r="0" b="0"/>
            </a:stretch>
          </a:blipFill>
        </p:spPr>
      </p:sp>
      <p:sp>
        <p:nvSpPr>
          <p:cNvPr name="TextBox 8" id="8"/>
          <p:cNvSpPr txBox="true"/>
          <p:nvPr/>
        </p:nvSpPr>
        <p:spPr>
          <a:xfrm rot="0">
            <a:off x="1884792" y="1328257"/>
            <a:ext cx="12335252" cy="438785"/>
          </a:xfrm>
          <a:prstGeom prst="rect">
            <a:avLst/>
          </a:prstGeom>
        </p:spPr>
        <p:txBody>
          <a:bodyPr anchor="t" rtlCol="false" tIns="0" lIns="0" bIns="0" rIns="0">
            <a:spAutoFit/>
          </a:bodyPr>
          <a:lstStyle/>
          <a:p>
            <a:pPr algn="l" marL="561341" indent="-280670" lvl="1">
              <a:lnSpc>
                <a:spcPts val="3640"/>
              </a:lnSpc>
              <a:buFont typeface="Arial"/>
              <a:buChar char="•"/>
            </a:pPr>
            <a:r>
              <a:rPr lang="en-US" b="true" sz="2600" spc="223">
                <a:solidFill>
                  <a:srgbClr val="000000"/>
                </a:solidFill>
                <a:latin typeface="Quicksand Bold"/>
                <a:ea typeface="Quicksand Bold"/>
                <a:cs typeface="Quicksand Bold"/>
                <a:sym typeface="Quicksand Bold"/>
              </a:rPr>
              <a:t> Registro de la Organización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CF4FA"/>
        </a:solidFill>
      </p:bgPr>
    </p:bg>
    <p:spTree>
      <p:nvGrpSpPr>
        <p:cNvPr id="1" name=""/>
        <p:cNvGrpSpPr/>
        <p:nvPr/>
      </p:nvGrpSpPr>
      <p:grpSpPr>
        <a:xfrm>
          <a:off x="0" y="0"/>
          <a:ext cx="0" cy="0"/>
          <a:chOff x="0" y="0"/>
          <a:chExt cx="0" cy="0"/>
        </a:xfrm>
      </p:grpSpPr>
      <p:grpSp>
        <p:nvGrpSpPr>
          <p:cNvPr name="Group 2" id="2"/>
          <p:cNvGrpSpPr/>
          <p:nvPr/>
        </p:nvGrpSpPr>
        <p:grpSpPr>
          <a:xfrm rot="0">
            <a:off x="760189" y="2071946"/>
            <a:ext cx="16767622" cy="8041755"/>
            <a:chOff x="0" y="0"/>
            <a:chExt cx="1515419" cy="726795"/>
          </a:xfrm>
        </p:grpSpPr>
        <p:sp>
          <p:nvSpPr>
            <p:cNvPr name="Freeform 3" id="3"/>
            <p:cNvSpPr/>
            <p:nvPr/>
          </p:nvSpPr>
          <p:spPr>
            <a:xfrm flipH="false" flipV="false" rot="0">
              <a:off x="0" y="0"/>
              <a:ext cx="1515420" cy="726796"/>
            </a:xfrm>
            <a:custGeom>
              <a:avLst/>
              <a:gdLst/>
              <a:ahLst/>
              <a:cxnLst/>
              <a:rect r="r" b="b" t="t" l="l"/>
              <a:pathLst>
                <a:path h="726796" w="1515420">
                  <a:moveTo>
                    <a:pt x="23548" y="0"/>
                  </a:moveTo>
                  <a:lnTo>
                    <a:pt x="1491872" y="0"/>
                  </a:lnTo>
                  <a:cubicBezTo>
                    <a:pt x="1498117" y="0"/>
                    <a:pt x="1504107" y="2481"/>
                    <a:pt x="1508523" y="6897"/>
                  </a:cubicBezTo>
                  <a:cubicBezTo>
                    <a:pt x="1512939" y="11313"/>
                    <a:pt x="1515420" y="17302"/>
                    <a:pt x="1515420" y="23548"/>
                  </a:cubicBezTo>
                  <a:lnTo>
                    <a:pt x="1515420" y="703248"/>
                  </a:lnTo>
                  <a:cubicBezTo>
                    <a:pt x="1515420" y="716253"/>
                    <a:pt x="1504877" y="726796"/>
                    <a:pt x="1491872" y="726796"/>
                  </a:cubicBezTo>
                  <a:lnTo>
                    <a:pt x="23548" y="726796"/>
                  </a:lnTo>
                  <a:cubicBezTo>
                    <a:pt x="17302" y="726796"/>
                    <a:pt x="11313" y="724315"/>
                    <a:pt x="6897" y="719899"/>
                  </a:cubicBezTo>
                  <a:cubicBezTo>
                    <a:pt x="2481" y="715483"/>
                    <a:pt x="0" y="709493"/>
                    <a:pt x="0" y="703248"/>
                  </a:cubicBezTo>
                  <a:lnTo>
                    <a:pt x="0" y="23548"/>
                  </a:lnTo>
                  <a:cubicBezTo>
                    <a:pt x="0" y="10543"/>
                    <a:pt x="10543" y="0"/>
                    <a:pt x="23548" y="0"/>
                  </a:cubicBezTo>
                  <a:close/>
                </a:path>
              </a:pathLst>
            </a:custGeom>
            <a:solidFill>
              <a:srgbClr val="FFFFF3"/>
            </a:solidFill>
          </p:spPr>
        </p:sp>
        <p:sp>
          <p:nvSpPr>
            <p:cNvPr name="TextBox 4" id="4"/>
            <p:cNvSpPr txBox="true"/>
            <p:nvPr/>
          </p:nvSpPr>
          <p:spPr>
            <a:xfrm>
              <a:off x="0" y="-38100"/>
              <a:ext cx="1515419" cy="764895"/>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200012" y="137711"/>
            <a:ext cx="19030053" cy="1739900"/>
          </a:xfrm>
          <a:prstGeom prst="rect">
            <a:avLst/>
          </a:prstGeom>
        </p:spPr>
        <p:txBody>
          <a:bodyPr anchor="t" rtlCol="false" tIns="0" lIns="0" bIns="0" rIns="0">
            <a:spAutoFit/>
          </a:bodyPr>
          <a:lstStyle/>
          <a:p>
            <a:pPr algn="l">
              <a:lnSpc>
                <a:spcPts val="7000"/>
              </a:lnSpc>
              <a:spcBef>
                <a:spcPct val="0"/>
              </a:spcBef>
            </a:pPr>
            <a:r>
              <a:rPr lang="en-US" b="true" sz="5000">
                <a:solidFill>
                  <a:srgbClr val="12302B"/>
                </a:solidFill>
                <a:latin typeface="Nourd Heavy"/>
                <a:ea typeface="Nourd Heavy"/>
                <a:cs typeface="Nourd Heavy"/>
                <a:sym typeface="Nourd Heavy"/>
              </a:rPr>
              <a:t>C) LÍMITES DE LA ORGANIZACIÓN Y PERÍODO DE EVALUACIÓN</a:t>
            </a:r>
          </a:p>
        </p:txBody>
      </p:sp>
      <p:sp>
        <p:nvSpPr>
          <p:cNvPr name="Freeform 6" id="6"/>
          <p:cNvSpPr/>
          <p:nvPr/>
        </p:nvSpPr>
        <p:spPr>
          <a:xfrm flipH="false" flipV="false" rot="0">
            <a:off x="2439759" y="2251134"/>
            <a:ext cx="12444621" cy="7683379"/>
          </a:xfrm>
          <a:custGeom>
            <a:avLst/>
            <a:gdLst/>
            <a:ahLst/>
            <a:cxnLst/>
            <a:rect r="r" b="b" t="t" l="l"/>
            <a:pathLst>
              <a:path h="7683379" w="12444621">
                <a:moveTo>
                  <a:pt x="0" y="0"/>
                </a:moveTo>
                <a:lnTo>
                  <a:pt x="12444621" y="0"/>
                </a:lnTo>
                <a:lnTo>
                  <a:pt x="12444621" y="7683379"/>
                </a:lnTo>
                <a:lnTo>
                  <a:pt x="0" y="7683379"/>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CF4FA"/>
        </a:solidFill>
      </p:bgPr>
    </p:bg>
    <p:spTree>
      <p:nvGrpSpPr>
        <p:cNvPr id="1" name=""/>
        <p:cNvGrpSpPr/>
        <p:nvPr/>
      </p:nvGrpSpPr>
      <p:grpSpPr>
        <a:xfrm>
          <a:off x="0" y="0"/>
          <a:ext cx="0" cy="0"/>
          <a:chOff x="0" y="0"/>
          <a:chExt cx="0" cy="0"/>
        </a:xfrm>
      </p:grpSpPr>
      <p:grpSp>
        <p:nvGrpSpPr>
          <p:cNvPr name="Group 2" id="2"/>
          <p:cNvGrpSpPr/>
          <p:nvPr/>
        </p:nvGrpSpPr>
        <p:grpSpPr>
          <a:xfrm rot="0">
            <a:off x="760189" y="2071946"/>
            <a:ext cx="16767622" cy="8041755"/>
            <a:chOff x="0" y="0"/>
            <a:chExt cx="1515419" cy="726795"/>
          </a:xfrm>
        </p:grpSpPr>
        <p:sp>
          <p:nvSpPr>
            <p:cNvPr name="Freeform 3" id="3"/>
            <p:cNvSpPr/>
            <p:nvPr/>
          </p:nvSpPr>
          <p:spPr>
            <a:xfrm flipH="false" flipV="false" rot="0">
              <a:off x="0" y="0"/>
              <a:ext cx="1515420" cy="726796"/>
            </a:xfrm>
            <a:custGeom>
              <a:avLst/>
              <a:gdLst/>
              <a:ahLst/>
              <a:cxnLst/>
              <a:rect r="r" b="b" t="t" l="l"/>
              <a:pathLst>
                <a:path h="726796" w="1515420">
                  <a:moveTo>
                    <a:pt x="23548" y="0"/>
                  </a:moveTo>
                  <a:lnTo>
                    <a:pt x="1491872" y="0"/>
                  </a:lnTo>
                  <a:cubicBezTo>
                    <a:pt x="1498117" y="0"/>
                    <a:pt x="1504107" y="2481"/>
                    <a:pt x="1508523" y="6897"/>
                  </a:cubicBezTo>
                  <a:cubicBezTo>
                    <a:pt x="1512939" y="11313"/>
                    <a:pt x="1515420" y="17302"/>
                    <a:pt x="1515420" y="23548"/>
                  </a:cubicBezTo>
                  <a:lnTo>
                    <a:pt x="1515420" y="703248"/>
                  </a:lnTo>
                  <a:cubicBezTo>
                    <a:pt x="1515420" y="716253"/>
                    <a:pt x="1504877" y="726796"/>
                    <a:pt x="1491872" y="726796"/>
                  </a:cubicBezTo>
                  <a:lnTo>
                    <a:pt x="23548" y="726796"/>
                  </a:lnTo>
                  <a:cubicBezTo>
                    <a:pt x="17302" y="726796"/>
                    <a:pt x="11313" y="724315"/>
                    <a:pt x="6897" y="719899"/>
                  </a:cubicBezTo>
                  <a:cubicBezTo>
                    <a:pt x="2481" y="715483"/>
                    <a:pt x="0" y="709493"/>
                    <a:pt x="0" y="703248"/>
                  </a:cubicBezTo>
                  <a:lnTo>
                    <a:pt x="0" y="23548"/>
                  </a:lnTo>
                  <a:cubicBezTo>
                    <a:pt x="0" y="10543"/>
                    <a:pt x="10543" y="0"/>
                    <a:pt x="23548" y="0"/>
                  </a:cubicBezTo>
                  <a:close/>
                </a:path>
              </a:pathLst>
            </a:custGeom>
            <a:solidFill>
              <a:srgbClr val="FFFFF3"/>
            </a:solidFill>
          </p:spPr>
        </p:sp>
        <p:sp>
          <p:nvSpPr>
            <p:cNvPr name="TextBox 4" id="4"/>
            <p:cNvSpPr txBox="true"/>
            <p:nvPr/>
          </p:nvSpPr>
          <p:spPr>
            <a:xfrm>
              <a:off x="0" y="-38100"/>
              <a:ext cx="1515419" cy="764895"/>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1558123" y="3186428"/>
            <a:ext cx="9038242" cy="6212840"/>
          </a:xfrm>
          <a:prstGeom prst="rect">
            <a:avLst/>
          </a:prstGeom>
        </p:spPr>
        <p:txBody>
          <a:bodyPr anchor="t" rtlCol="false" tIns="0" lIns="0" bIns="0" rIns="0">
            <a:spAutoFit/>
          </a:bodyPr>
          <a:lstStyle/>
          <a:p>
            <a:pPr algn="just" marL="626107" indent="-313054" lvl="1">
              <a:lnSpc>
                <a:spcPts val="4059"/>
              </a:lnSpc>
              <a:spcBef>
                <a:spcPct val="0"/>
              </a:spcBef>
              <a:buFont typeface="Arial"/>
              <a:buChar char="•"/>
            </a:pPr>
            <a:r>
              <a:rPr lang="en-US" b="true" sz="2899" spc="249">
                <a:solidFill>
                  <a:srgbClr val="004AAD"/>
                </a:solidFill>
                <a:latin typeface="Calibri (MS) Bold"/>
                <a:ea typeface="Calibri (MS) Bold"/>
                <a:cs typeface="Calibri (MS) Bold"/>
                <a:sym typeface="Calibri (MS) Bold"/>
              </a:rPr>
              <a:t>S</a:t>
            </a:r>
            <a:r>
              <a:rPr lang="en-US" b="true" sz="2899" spc="249" strike="noStrike" u="none">
                <a:solidFill>
                  <a:srgbClr val="004AAD"/>
                </a:solidFill>
                <a:latin typeface="Calibri (MS) Bold"/>
                <a:ea typeface="Calibri (MS) Bold"/>
                <a:cs typeface="Calibri (MS) Bold"/>
                <a:sym typeface="Calibri (MS) Bold"/>
              </a:rPr>
              <a:t>e identificaron dos áreas clave dentro de la organización. La primera es el restaurante, que constituye el núcleo del negocio, donde los empleados desempeñan diferentes tareas y se atiende a los clientes. </a:t>
            </a:r>
          </a:p>
          <a:p>
            <a:pPr algn="just">
              <a:lnSpc>
                <a:spcPts val="4059"/>
              </a:lnSpc>
              <a:spcBef>
                <a:spcPct val="0"/>
              </a:spcBef>
            </a:pPr>
          </a:p>
          <a:p>
            <a:pPr algn="just" marL="626107" indent="-313054" lvl="1">
              <a:lnSpc>
                <a:spcPts val="4059"/>
              </a:lnSpc>
              <a:spcBef>
                <a:spcPct val="0"/>
              </a:spcBef>
              <a:buFont typeface="Arial"/>
              <a:buChar char="•"/>
            </a:pPr>
            <a:r>
              <a:rPr lang="en-US" b="true" sz="2899" spc="249" strike="noStrike" u="none">
                <a:solidFill>
                  <a:srgbClr val="004AAD"/>
                </a:solidFill>
                <a:latin typeface="Calibri (MS) Bold"/>
                <a:ea typeface="Calibri (MS) Bold"/>
                <a:cs typeface="Calibri (MS) Bold"/>
                <a:sym typeface="Calibri (MS) Bold"/>
              </a:rPr>
              <a:t>La segunda área es el centro de adquisición de suministros, donde se gestionan los materiales necesarios para el funcionamiento del restaurante, incluyendo insumos como materia prima, productos de limpieza, electricidad y agua.</a:t>
            </a:r>
          </a:p>
        </p:txBody>
      </p:sp>
      <p:sp>
        <p:nvSpPr>
          <p:cNvPr name="Freeform 6" id="6"/>
          <p:cNvSpPr/>
          <p:nvPr/>
        </p:nvSpPr>
        <p:spPr>
          <a:xfrm flipH="false" flipV="false" rot="0">
            <a:off x="11241313" y="3001325"/>
            <a:ext cx="5784750" cy="6256975"/>
          </a:xfrm>
          <a:custGeom>
            <a:avLst/>
            <a:gdLst/>
            <a:ahLst/>
            <a:cxnLst/>
            <a:rect r="r" b="b" t="t" l="l"/>
            <a:pathLst>
              <a:path h="6256975" w="5784750">
                <a:moveTo>
                  <a:pt x="0" y="0"/>
                </a:moveTo>
                <a:lnTo>
                  <a:pt x="5784751" y="0"/>
                </a:lnTo>
                <a:lnTo>
                  <a:pt x="5784751" y="6256975"/>
                </a:lnTo>
                <a:lnTo>
                  <a:pt x="0" y="6256975"/>
                </a:lnTo>
                <a:lnTo>
                  <a:pt x="0" y="0"/>
                </a:lnTo>
                <a:close/>
              </a:path>
            </a:pathLst>
          </a:custGeom>
          <a:blipFill>
            <a:blip r:embed="rId2"/>
            <a:stretch>
              <a:fillRect l="0" t="0" r="0" b="0"/>
            </a:stretch>
          </a:blipFill>
        </p:spPr>
      </p:sp>
      <p:sp>
        <p:nvSpPr>
          <p:cNvPr name="TextBox 7" id="7"/>
          <p:cNvSpPr txBox="true"/>
          <p:nvPr/>
        </p:nvSpPr>
        <p:spPr>
          <a:xfrm rot="0">
            <a:off x="200012" y="137711"/>
            <a:ext cx="19030053" cy="1739900"/>
          </a:xfrm>
          <a:prstGeom prst="rect">
            <a:avLst/>
          </a:prstGeom>
        </p:spPr>
        <p:txBody>
          <a:bodyPr anchor="t" rtlCol="false" tIns="0" lIns="0" bIns="0" rIns="0">
            <a:spAutoFit/>
          </a:bodyPr>
          <a:lstStyle/>
          <a:p>
            <a:pPr algn="l">
              <a:lnSpc>
                <a:spcPts val="7000"/>
              </a:lnSpc>
              <a:spcBef>
                <a:spcPct val="0"/>
              </a:spcBef>
            </a:pPr>
            <a:r>
              <a:rPr lang="en-US" b="true" sz="5000">
                <a:solidFill>
                  <a:srgbClr val="12302B"/>
                </a:solidFill>
                <a:latin typeface="Nourd Heavy"/>
                <a:ea typeface="Nourd Heavy"/>
                <a:cs typeface="Nourd Heavy"/>
                <a:sym typeface="Nourd Heavy"/>
              </a:rPr>
              <a:t>C) LÍMITES DE LA ORGANIZACIÓN Y PERÍODO DE EVALUACIÓN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DCF4FA"/>
        </a:solidFill>
      </p:bgPr>
    </p:bg>
    <p:spTree>
      <p:nvGrpSpPr>
        <p:cNvPr id="1" name=""/>
        <p:cNvGrpSpPr/>
        <p:nvPr/>
      </p:nvGrpSpPr>
      <p:grpSpPr>
        <a:xfrm>
          <a:off x="0" y="0"/>
          <a:ext cx="0" cy="0"/>
          <a:chOff x="0" y="0"/>
          <a:chExt cx="0" cy="0"/>
        </a:xfrm>
      </p:grpSpPr>
      <p:grpSp>
        <p:nvGrpSpPr>
          <p:cNvPr name="Group 2" id="2"/>
          <p:cNvGrpSpPr/>
          <p:nvPr/>
        </p:nvGrpSpPr>
        <p:grpSpPr>
          <a:xfrm rot="0">
            <a:off x="1448864" y="2287157"/>
            <a:ext cx="16078947" cy="7826544"/>
            <a:chOff x="0" y="0"/>
            <a:chExt cx="1453179" cy="707345"/>
          </a:xfrm>
        </p:grpSpPr>
        <p:sp>
          <p:nvSpPr>
            <p:cNvPr name="Freeform 3" id="3"/>
            <p:cNvSpPr/>
            <p:nvPr/>
          </p:nvSpPr>
          <p:spPr>
            <a:xfrm flipH="false" flipV="false" rot="0">
              <a:off x="0" y="0"/>
              <a:ext cx="1453179" cy="707345"/>
            </a:xfrm>
            <a:custGeom>
              <a:avLst/>
              <a:gdLst/>
              <a:ahLst/>
              <a:cxnLst/>
              <a:rect r="r" b="b" t="t" l="l"/>
              <a:pathLst>
                <a:path h="707345" w="1453179">
                  <a:moveTo>
                    <a:pt x="24556" y="0"/>
                  </a:moveTo>
                  <a:lnTo>
                    <a:pt x="1428622" y="0"/>
                  </a:lnTo>
                  <a:cubicBezTo>
                    <a:pt x="1442184" y="0"/>
                    <a:pt x="1453179" y="10994"/>
                    <a:pt x="1453179" y="24556"/>
                  </a:cubicBezTo>
                  <a:lnTo>
                    <a:pt x="1453179" y="682789"/>
                  </a:lnTo>
                  <a:cubicBezTo>
                    <a:pt x="1453179" y="696351"/>
                    <a:pt x="1442184" y="707345"/>
                    <a:pt x="1428622" y="707345"/>
                  </a:cubicBezTo>
                  <a:lnTo>
                    <a:pt x="24556" y="707345"/>
                  </a:lnTo>
                  <a:cubicBezTo>
                    <a:pt x="10994" y="707345"/>
                    <a:pt x="0" y="696351"/>
                    <a:pt x="0" y="682789"/>
                  </a:cubicBezTo>
                  <a:lnTo>
                    <a:pt x="0" y="24556"/>
                  </a:lnTo>
                  <a:cubicBezTo>
                    <a:pt x="0" y="10994"/>
                    <a:pt x="10994" y="0"/>
                    <a:pt x="24556" y="0"/>
                  </a:cubicBezTo>
                  <a:close/>
                </a:path>
              </a:pathLst>
            </a:custGeom>
            <a:solidFill>
              <a:srgbClr val="FFFFF3"/>
            </a:solidFill>
          </p:spPr>
        </p:sp>
        <p:sp>
          <p:nvSpPr>
            <p:cNvPr name="TextBox 4" id="4"/>
            <p:cNvSpPr txBox="true"/>
            <p:nvPr/>
          </p:nvSpPr>
          <p:spPr>
            <a:xfrm>
              <a:off x="0" y="-38100"/>
              <a:ext cx="1453179" cy="745445"/>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11421535" y="4049766"/>
            <a:ext cx="5488483" cy="4239606"/>
          </a:xfrm>
          <a:custGeom>
            <a:avLst/>
            <a:gdLst/>
            <a:ahLst/>
            <a:cxnLst/>
            <a:rect r="r" b="b" t="t" l="l"/>
            <a:pathLst>
              <a:path h="4239606" w="5488483">
                <a:moveTo>
                  <a:pt x="0" y="0"/>
                </a:moveTo>
                <a:lnTo>
                  <a:pt x="5488482" y="0"/>
                </a:lnTo>
                <a:lnTo>
                  <a:pt x="5488482" y="4239607"/>
                </a:lnTo>
                <a:lnTo>
                  <a:pt x="0" y="4239607"/>
                </a:lnTo>
                <a:lnTo>
                  <a:pt x="0" y="0"/>
                </a:lnTo>
                <a:close/>
              </a:path>
            </a:pathLst>
          </a:custGeom>
          <a:blipFill>
            <a:blip r:embed="rId2"/>
            <a:stretch>
              <a:fillRect l="0" t="0" r="0" b="0"/>
            </a:stretch>
          </a:blipFill>
        </p:spPr>
      </p:sp>
      <p:sp>
        <p:nvSpPr>
          <p:cNvPr name="TextBox 6" id="6"/>
          <p:cNvSpPr txBox="true"/>
          <p:nvPr/>
        </p:nvSpPr>
        <p:spPr>
          <a:xfrm rot="0">
            <a:off x="200012" y="137711"/>
            <a:ext cx="19030053" cy="1739900"/>
          </a:xfrm>
          <a:prstGeom prst="rect">
            <a:avLst/>
          </a:prstGeom>
        </p:spPr>
        <p:txBody>
          <a:bodyPr anchor="t" rtlCol="false" tIns="0" lIns="0" bIns="0" rIns="0">
            <a:spAutoFit/>
          </a:bodyPr>
          <a:lstStyle/>
          <a:p>
            <a:pPr algn="l">
              <a:lnSpc>
                <a:spcPts val="7000"/>
              </a:lnSpc>
              <a:spcBef>
                <a:spcPct val="0"/>
              </a:spcBef>
            </a:pPr>
            <a:r>
              <a:rPr lang="en-US" b="true" sz="5000">
                <a:solidFill>
                  <a:srgbClr val="12302B"/>
                </a:solidFill>
                <a:latin typeface="Nourd Heavy"/>
                <a:ea typeface="Nourd Heavy"/>
                <a:cs typeface="Nourd Heavy"/>
                <a:sym typeface="Nourd Heavy"/>
              </a:rPr>
              <a:t>C) SELECCIÓN DEL ENFOQUE DE CUANTIFICACIÓN (CHECK LIST, ENCUESTRAS, ENTRE OTROS)</a:t>
            </a:r>
          </a:p>
        </p:txBody>
      </p:sp>
      <p:sp>
        <p:nvSpPr>
          <p:cNvPr name="TextBox 7" id="7"/>
          <p:cNvSpPr txBox="true"/>
          <p:nvPr/>
        </p:nvSpPr>
        <p:spPr>
          <a:xfrm rot="0">
            <a:off x="2037800" y="4358982"/>
            <a:ext cx="8712474" cy="4155440"/>
          </a:xfrm>
          <a:prstGeom prst="rect">
            <a:avLst/>
          </a:prstGeom>
        </p:spPr>
        <p:txBody>
          <a:bodyPr anchor="t" rtlCol="false" tIns="0" lIns="0" bIns="0" rIns="0">
            <a:spAutoFit/>
          </a:bodyPr>
          <a:lstStyle/>
          <a:p>
            <a:pPr algn="just" marL="626107" indent="-313054" lvl="1">
              <a:lnSpc>
                <a:spcPts val="4059"/>
              </a:lnSpc>
              <a:spcBef>
                <a:spcPct val="0"/>
              </a:spcBef>
              <a:buFont typeface="Arial"/>
              <a:buChar char="•"/>
            </a:pPr>
            <a:r>
              <a:rPr lang="en-US" b="true" sz="2899" spc="249" strike="noStrike" u="none">
                <a:solidFill>
                  <a:srgbClr val="004AAD"/>
                </a:solidFill>
                <a:latin typeface="Calibri (MS) Bold"/>
                <a:ea typeface="Calibri (MS) Bold"/>
                <a:cs typeface="Calibri (MS) Bold"/>
                <a:sym typeface="Calibri (MS) Bold"/>
              </a:rPr>
              <a:t>Para recopilar los datos requeridos, se realizó una entrevista a la administradora del restaurante. En esta entrevista, se abordaron temas administrativos, sociales, así como aspectos relacionados con la conciencia ambiental y el interés en un desarrollo económico sostenible a largo plazo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37953"/>
        </a:solidFill>
      </p:bgPr>
    </p:bg>
    <p:spTree>
      <p:nvGrpSpPr>
        <p:cNvPr id="1" name=""/>
        <p:cNvGrpSpPr/>
        <p:nvPr/>
      </p:nvGrpSpPr>
      <p:grpSpPr>
        <a:xfrm>
          <a:off x="0" y="0"/>
          <a:ext cx="0" cy="0"/>
          <a:chOff x="0" y="0"/>
          <a:chExt cx="0" cy="0"/>
        </a:xfrm>
      </p:grpSpPr>
      <p:grpSp>
        <p:nvGrpSpPr>
          <p:cNvPr name="Group 2" id="2"/>
          <p:cNvGrpSpPr/>
          <p:nvPr/>
        </p:nvGrpSpPr>
        <p:grpSpPr>
          <a:xfrm rot="0">
            <a:off x="-554562" y="5143500"/>
            <a:ext cx="21185564" cy="12371023"/>
            <a:chOff x="0" y="0"/>
            <a:chExt cx="1391932" cy="812800"/>
          </a:xfrm>
        </p:grpSpPr>
        <p:sp>
          <p:nvSpPr>
            <p:cNvPr name="Freeform 3" id="3"/>
            <p:cNvSpPr/>
            <p:nvPr/>
          </p:nvSpPr>
          <p:spPr>
            <a:xfrm flipH="false" flipV="false" rot="0">
              <a:off x="0" y="0"/>
              <a:ext cx="1391932" cy="812800"/>
            </a:xfrm>
            <a:custGeom>
              <a:avLst/>
              <a:gdLst/>
              <a:ahLst/>
              <a:cxnLst/>
              <a:rect r="r" b="b" t="t" l="l"/>
              <a:pathLst>
                <a:path h="812800" w="1391932">
                  <a:moveTo>
                    <a:pt x="0" y="0"/>
                  </a:moveTo>
                  <a:lnTo>
                    <a:pt x="1391932" y="0"/>
                  </a:lnTo>
                  <a:lnTo>
                    <a:pt x="1391932" y="812800"/>
                  </a:lnTo>
                  <a:lnTo>
                    <a:pt x="0" y="812800"/>
                  </a:lnTo>
                  <a:close/>
                </a:path>
              </a:pathLst>
            </a:custGeom>
            <a:solidFill>
              <a:srgbClr val="4C6D37"/>
            </a:solidFill>
          </p:spPr>
        </p:sp>
        <p:sp>
          <p:nvSpPr>
            <p:cNvPr name="TextBox 4" id="4"/>
            <p:cNvSpPr txBox="true"/>
            <p:nvPr/>
          </p:nvSpPr>
          <p:spPr>
            <a:xfrm>
              <a:off x="0" y="-38100"/>
              <a:ext cx="1391932" cy="850900"/>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673617" y="651554"/>
            <a:ext cx="16940766" cy="8988630"/>
            <a:chOff x="0" y="0"/>
            <a:chExt cx="1531068" cy="812372"/>
          </a:xfrm>
        </p:grpSpPr>
        <p:sp>
          <p:nvSpPr>
            <p:cNvPr name="Freeform 6" id="6"/>
            <p:cNvSpPr/>
            <p:nvPr/>
          </p:nvSpPr>
          <p:spPr>
            <a:xfrm flipH="false" flipV="false" rot="0">
              <a:off x="0" y="0"/>
              <a:ext cx="1531068" cy="812372"/>
            </a:xfrm>
            <a:custGeom>
              <a:avLst/>
              <a:gdLst/>
              <a:ahLst/>
              <a:cxnLst/>
              <a:rect r="r" b="b" t="t" l="l"/>
              <a:pathLst>
                <a:path h="812372" w="1531068">
                  <a:moveTo>
                    <a:pt x="23307" y="0"/>
                  </a:moveTo>
                  <a:lnTo>
                    <a:pt x="1507761" y="0"/>
                  </a:lnTo>
                  <a:cubicBezTo>
                    <a:pt x="1520633" y="0"/>
                    <a:pt x="1531068" y="10435"/>
                    <a:pt x="1531068" y="23307"/>
                  </a:cubicBezTo>
                  <a:lnTo>
                    <a:pt x="1531068" y="789065"/>
                  </a:lnTo>
                  <a:cubicBezTo>
                    <a:pt x="1531068" y="801937"/>
                    <a:pt x="1520633" y="812372"/>
                    <a:pt x="1507761" y="812372"/>
                  </a:cubicBezTo>
                  <a:lnTo>
                    <a:pt x="23307" y="812372"/>
                  </a:lnTo>
                  <a:cubicBezTo>
                    <a:pt x="10435" y="812372"/>
                    <a:pt x="0" y="801937"/>
                    <a:pt x="0" y="789065"/>
                  </a:cubicBezTo>
                  <a:lnTo>
                    <a:pt x="0" y="23307"/>
                  </a:lnTo>
                  <a:cubicBezTo>
                    <a:pt x="0" y="10435"/>
                    <a:pt x="10435" y="0"/>
                    <a:pt x="23307" y="0"/>
                  </a:cubicBezTo>
                  <a:close/>
                </a:path>
              </a:pathLst>
            </a:custGeom>
            <a:solidFill>
              <a:srgbClr val="DDF8D9"/>
            </a:solidFill>
          </p:spPr>
        </p:sp>
        <p:sp>
          <p:nvSpPr>
            <p:cNvPr name="TextBox 7" id="7"/>
            <p:cNvSpPr txBox="true"/>
            <p:nvPr/>
          </p:nvSpPr>
          <p:spPr>
            <a:xfrm>
              <a:off x="0" y="-123825"/>
              <a:ext cx="1531068" cy="936197"/>
            </a:xfrm>
            <a:prstGeom prst="rect">
              <a:avLst/>
            </a:prstGeom>
          </p:spPr>
          <p:txBody>
            <a:bodyPr anchor="ctr" rtlCol="false" tIns="50800" lIns="50800" bIns="50800" rIns="50800"/>
            <a:lstStyle/>
            <a:p>
              <a:pPr algn="ctr" marL="1333971" indent="-666985" lvl="1">
                <a:lnSpc>
                  <a:spcPts val="8650"/>
                </a:lnSpc>
                <a:spcBef>
                  <a:spcPct val="0"/>
                </a:spcBef>
                <a:buAutoNum type="arabicPeriod" startAt="1"/>
              </a:pPr>
            </a:p>
          </p:txBody>
        </p:sp>
      </p:grpSp>
      <p:sp>
        <p:nvSpPr>
          <p:cNvPr name="Freeform 8" id="8"/>
          <p:cNvSpPr/>
          <p:nvPr/>
        </p:nvSpPr>
        <p:spPr>
          <a:xfrm flipH="false" flipV="false" rot="0">
            <a:off x="-430607" y="2026501"/>
            <a:ext cx="2918614" cy="1995602"/>
          </a:xfrm>
          <a:custGeom>
            <a:avLst/>
            <a:gdLst/>
            <a:ahLst/>
            <a:cxnLst/>
            <a:rect r="r" b="b" t="t" l="l"/>
            <a:pathLst>
              <a:path h="1995602" w="2918614">
                <a:moveTo>
                  <a:pt x="0" y="0"/>
                </a:moveTo>
                <a:lnTo>
                  <a:pt x="2918614" y="0"/>
                </a:lnTo>
                <a:lnTo>
                  <a:pt x="2918614" y="1995603"/>
                </a:lnTo>
                <a:lnTo>
                  <a:pt x="0" y="1995603"/>
                </a:lnTo>
                <a:lnTo>
                  <a:pt x="0" y="0"/>
                </a:lnTo>
                <a:close/>
              </a:path>
            </a:pathLst>
          </a:custGeom>
          <a:blipFill>
            <a:blip r:embed="rId2"/>
            <a:stretch>
              <a:fillRect l="0" t="0" r="0" b="0"/>
            </a:stretch>
          </a:blipFill>
        </p:spPr>
      </p:sp>
      <p:sp>
        <p:nvSpPr>
          <p:cNvPr name="Freeform 9" id="9"/>
          <p:cNvSpPr/>
          <p:nvPr/>
        </p:nvSpPr>
        <p:spPr>
          <a:xfrm flipH="false" flipV="false" rot="-7966390">
            <a:off x="16564483" y="513100"/>
            <a:ext cx="2918614" cy="1995602"/>
          </a:xfrm>
          <a:custGeom>
            <a:avLst/>
            <a:gdLst/>
            <a:ahLst/>
            <a:cxnLst/>
            <a:rect r="r" b="b" t="t" l="l"/>
            <a:pathLst>
              <a:path h="1995602" w="2918614">
                <a:moveTo>
                  <a:pt x="0" y="0"/>
                </a:moveTo>
                <a:lnTo>
                  <a:pt x="2918614" y="0"/>
                </a:lnTo>
                <a:lnTo>
                  <a:pt x="2918614" y="1995602"/>
                </a:lnTo>
                <a:lnTo>
                  <a:pt x="0" y="1995602"/>
                </a:lnTo>
                <a:lnTo>
                  <a:pt x="0" y="0"/>
                </a:lnTo>
                <a:close/>
              </a:path>
            </a:pathLst>
          </a:custGeom>
          <a:blipFill>
            <a:blip r:embed="rId2"/>
            <a:stretch>
              <a:fillRect l="0" t="0" r="0" b="0"/>
            </a:stretch>
          </a:blipFill>
        </p:spPr>
      </p:sp>
      <p:sp>
        <p:nvSpPr>
          <p:cNvPr name="Freeform 10" id="10"/>
          <p:cNvSpPr/>
          <p:nvPr/>
        </p:nvSpPr>
        <p:spPr>
          <a:xfrm flipH="false" flipV="false" rot="1851960">
            <a:off x="-430607" y="-395290"/>
            <a:ext cx="1552149" cy="2847980"/>
          </a:xfrm>
          <a:custGeom>
            <a:avLst/>
            <a:gdLst/>
            <a:ahLst/>
            <a:cxnLst/>
            <a:rect r="r" b="b" t="t" l="l"/>
            <a:pathLst>
              <a:path h="2847980" w="1552149">
                <a:moveTo>
                  <a:pt x="0" y="0"/>
                </a:moveTo>
                <a:lnTo>
                  <a:pt x="1552149" y="0"/>
                </a:lnTo>
                <a:lnTo>
                  <a:pt x="1552149" y="2847980"/>
                </a:lnTo>
                <a:lnTo>
                  <a:pt x="0" y="2847980"/>
                </a:lnTo>
                <a:lnTo>
                  <a:pt x="0" y="0"/>
                </a:lnTo>
                <a:close/>
              </a:path>
            </a:pathLst>
          </a:custGeom>
          <a:blipFill>
            <a:blip r:embed="rId3"/>
            <a:stretch>
              <a:fillRect l="0" t="0" r="0" b="0"/>
            </a:stretch>
          </a:blipFill>
        </p:spPr>
      </p:sp>
      <p:sp>
        <p:nvSpPr>
          <p:cNvPr name="Freeform 11" id="11"/>
          <p:cNvSpPr/>
          <p:nvPr/>
        </p:nvSpPr>
        <p:spPr>
          <a:xfrm flipH="true" flipV="false" rot="0">
            <a:off x="17247715" y="2026501"/>
            <a:ext cx="1552149" cy="2847980"/>
          </a:xfrm>
          <a:custGeom>
            <a:avLst/>
            <a:gdLst/>
            <a:ahLst/>
            <a:cxnLst/>
            <a:rect r="r" b="b" t="t" l="l"/>
            <a:pathLst>
              <a:path h="2847980" w="1552149">
                <a:moveTo>
                  <a:pt x="1552149" y="0"/>
                </a:moveTo>
                <a:lnTo>
                  <a:pt x="0" y="0"/>
                </a:lnTo>
                <a:lnTo>
                  <a:pt x="0" y="2847980"/>
                </a:lnTo>
                <a:lnTo>
                  <a:pt x="1552149" y="2847980"/>
                </a:lnTo>
                <a:lnTo>
                  <a:pt x="1552149" y="0"/>
                </a:lnTo>
                <a:close/>
              </a:path>
            </a:pathLst>
          </a:custGeom>
          <a:blipFill>
            <a:blip r:embed="rId3"/>
            <a:stretch>
              <a:fillRect l="0" t="0" r="0" b="0"/>
            </a:stretch>
          </a:blipFill>
        </p:spPr>
      </p:sp>
      <p:sp>
        <p:nvSpPr>
          <p:cNvPr name="TextBox 12" id="12"/>
          <p:cNvSpPr txBox="true"/>
          <p:nvPr/>
        </p:nvSpPr>
        <p:spPr>
          <a:xfrm rot="0">
            <a:off x="4349529" y="917857"/>
            <a:ext cx="9343465" cy="1062262"/>
          </a:xfrm>
          <a:prstGeom prst="rect">
            <a:avLst/>
          </a:prstGeom>
        </p:spPr>
        <p:txBody>
          <a:bodyPr anchor="t" rtlCol="false" tIns="0" lIns="0" bIns="0" rIns="0">
            <a:spAutoFit/>
          </a:bodyPr>
          <a:lstStyle/>
          <a:p>
            <a:pPr algn="ctr" marL="1333971" indent="-666985" lvl="1">
              <a:lnSpc>
                <a:spcPts val="8650"/>
              </a:lnSpc>
              <a:spcBef>
                <a:spcPct val="0"/>
              </a:spcBef>
              <a:buAutoNum type="arabicPeriod" startAt="1"/>
            </a:pPr>
            <a:r>
              <a:rPr lang="en-US" b="true" sz="6178">
                <a:solidFill>
                  <a:srgbClr val="12302B"/>
                </a:solidFill>
                <a:latin typeface="Nourd Heavy"/>
                <a:ea typeface="Nourd Heavy"/>
                <a:cs typeface="Nourd Heavy"/>
                <a:sym typeface="Nourd Heavy"/>
              </a:rPr>
              <a:t>INTRODUCCIÓN</a:t>
            </a:r>
          </a:p>
        </p:txBody>
      </p:sp>
      <p:sp>
        <p:nvSpPr>
          <p:cNvPr name="TextBox 13" id="13"/>
          <p:cNvSpPr txBox="true"/>
          <p:nvPr/>
        </p:nvSpPr>
        <p:spPr>
          <a:xfrm rot="0">
            <a:off x="2337359" y="2976677"/>
            <a:ext cx="14369898" cy="5189855"/>
          </a:xfrm>
          <a:prstGeom prst="rect">
            <a:avLst/>
          </a:prstGeom>
        </p:spPr>
        <p:txBody>
          <a:bodyPr anchor="t" rtlCol="false" tIns="0" lIns="0" bIns="0" rIns="0">
            <a:spAutoFit/>
          </a:bodyPr>
          <a:lstStyle/>
          <a:p>
            <a:pPr algn="just">
              <a:lnSpc>
                <a:spcPts val="3220"/>
              </a:lnSpc>
              <a:spcBef>
                <a:spcPct val="0"/>
              </a:spcBef>
            </a:pPr>
            <a:r>
              <a:rPr lang="en-US" b="true" sz="2300" spc="197">
                <a:solidFill>
                  <a:srgbClr val="004AAD"/>
                </a:solidFill>
                <a:latin typeface="Quicksand Bold"/>
                <a:ea typeface="Quicksand Bold"/>
                <a:cs typeface="Quicksand Bold"/>
                <a:sym typeface="Quicksand Bold"/>
              </a:rPr>
              <a:t>En el presente trabajo de investigación vamos a calcular la huella de carbono de un negocio del rubro de comida lo que tradicionalmente se le conoce como chifa que lleva  por nombre “KINFU” ubicado en el distrito de San Isidro, Lima -Perú.</a:t>
            </a:r>
          </a:p>
          <a:p>
            <a:pPr algn="just">
              <a:lnSpc>
                <a:spcPts val="3220"/>
              </a:lnSpc>
              <a:spcBef>
                <a:spcPct val="0"/>
              </a:spcBef>
            </a:pPr>
          </a:p>
          <a:p>
            <a:pPr algn="just">
              <a:lnSpc>
                <a:spcPts val="3220"/>
              </a:lnSpc>
              <a:spcBef>
                <a:spcPct val="0"/>
              </a:spcBef>
            </a:pPr>
            <a:r>
              <a:rPr lang="en-US" b="true" sz="2300" spc="197">
                <a:solidFill>
                  <a:srgbClr val="004AAD"/>
                </a:solidFill>
                <a:latin typeface="Quicksand Bold"/>
                <a:ea typeface="Quicksand Bold"/>
                <a:cs typeface="Quicksand Bold"/>
                <a:sym typeface="Quicksand Bold"/>
              </a:rPr>
              <a:t> En primer lugar, vamos a evaluar todas las fuentes de emisiones de gases de efecto invernadero (GEI) generadas por sus actividades.</a:t>
            </a:r>
          </a:p>
          <a:p>
            <a:pPr algn="just">
              <a:lnSpc>
                <a:spcPts val="3220"/>
              </a:lnSpc>
              <a:spcBef>
                <a:spcPct val="0"/>
              </a:spcBef>
            </a:pPr>
          </a:p>
          <a:p>
            <a:pPr algn="just">
              <a:lnSpc>
                <a:spcPts val="3220"/>
              </a:lnSpc>
              <a:spcBef>
                <a:spcPct val="0"/>
              </a:spcBef>
            </a:pPr>
            <a:r>
              <a:rPr lang="en-US" b="true" sz="2300" spc="197">
                <a:solidFill>
                  <a:srgbClr val="004AAD"/>
                </a:solidFill>
                <a:latin typeface="Quicksand Bold"/>
                <a:ea typeface="Quicksand Bold"/>
                <a:cs typeface="Quicksand Bold"/>
                <a:sym typeface="Quicksand Bold"/>
              </a:rPr>
              <a:t> En segundo lugar, necesitamos realizar un inventario detallado de todas las actividades diarias de este negocio, identificar las fuentes directas e indirectas de emisiones.</a:t>
            </a:r>
          </a:p>
          <a:p>
            <a:pPr algn="just">
              <a:lnSpc>
                <a:spcPts val="3220"/>
              </a:lnSpc>
              <a:spcBef>
                <a:spcPct val="0"/>
              </a:spcBef>
            </a:pPr>
          </a:p>
          <a:p>
            <a:pPr algn="just">
              <a:lnSpc>
                <a:spcPts val="3220"/>
              </a:lnSpc>
              <a:spcBef>
                <a:spcPct val="0"/>
              </a:spcBef>
            </a:pPr>
            <a:r>
              <a:rPr lang="en-US" b="true" sz="2300" spc="197">
                <a:solidFill>
                  <a:srgbClr val="004AAD"/>
                </a:solidFill>
                <a:latin typeface="Quicksand Bold"/>
                <a:ea typeface="Quicksand Bold"/>
                <a:cs typeface="Quicksand Bold"/>
                <a:sym typeface="Quicksand Bold"/>
              </a:rPr>
              <a:t>Por último, este trabajo va a proporcionar un panorama claro sobre el impacto ambiental que realiza el chifa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508C9D"/>
        </a:solidFill>
      </p:bgPr>
    </p:bg>
    <p:spTree>
      <p:nvGrpSpPr>
        <p:cNvPr id="1" name=""/>
        <p:cNvGrpSpPr/>
        <p:nvPr/>
      </p:nvGrpSpPr>
      <p:grpSpPr>
        <a:xfrm>
          <a:off x="0" y="0"/>
          <a:ext cx="0" cy="0"/>
          <a:chOff x="0" y="0"/>
          <a:chExt cx="0" cy="0"/>
        </a:xfrm>
      </p:grpSpPr>
      <p:sp>
        <p:nvSpPr>
          <p:cNvPr name="Freeform 2" id="2"/>
          <p:cNvSpPr/>
          <p:nvPr/>
        </p:nvSpPr>
        <p:spPr>
          <a:xfrm flipH="true" flipV="true" rot="5119447">
            <a:off x="-1036398" y="7195879"/>
            <a:ext cx="3621024" cy="4114800"/>
          </a:xfrm>
          <a:custGeom>
            <a:avLst/>
            <a:gdLst/>
            <a:ahLst/>
            <a:cxnLst/>
            <a:rect r="r" b="b" t="t" l="l"/>
            <a:pathLst>
              <a:path h="4114800" w="3621024">
                <a:moveTo>
                  <a:pt x="3621024" y="4114800"/>
                </a:moveTo>
                <a:lnTo>
                  <a:pt x="0" y="4114800"/>
                </a:lnTo>
                <a:lnTo>
                  <a:pt x="0" y="0"/>
                </a:lnTo>
                <a:lnTo>
                  <a:pt x="3621024" y="0"/>
                </a:lnTo>
                <a:lnTo>
                  <a:pt x="3621024" y="411480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861382" y="-1042011"/>
            <a:ext cx="12371023" cy="1237102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68192"/>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7975656">
            <a:off x="12946507" y="8382054"/>
            <a:ext cx="7315200" cy="1290135"/>
          </a:xfrm>
          <a:custGeom>
            <a:avLst/>
            <a:gdLst/>
            <a:ahLst/>
            <a:cxnLst/>
            <a:rect r="r" b="b" t="t" l="l"/>
            <a:pathLst>
              <a:path h="1290135" w="7315200">
                <a:moveTo>
                  <a:pt x="0" y="0"/>
                </a:moveTo>
                <a:lnTo>
                  <a:pt x="7315200" y="0"/>
                </a:lnTo>
                <a:lnTo>
                  <a:pt x="7315200" y="1290135"/>
                </a:lnTo>
                <a:lnTo>
                  <a:pt x="0" y="1290135"/>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673617" y="2265636"/>
            <a:ext cx="16940766" cy="7374548"/>
            <a:chOff x="0" y="0"/>
            <a:chExt cx="1531068" cy="666495"/>
          </a:xfrm>
        </p:grpSpPr>
        <p:sp>
          <p:nvSpPr>
            <p:cNvPr name="Freeform 8" id="8"/>
            <p:cNvSpPr/>
            <p:nvPr/>
          </p:nvSpPr>
          <p:spPr>
            <a:xfrm flipH="false" flipV="false" rot="0">
              <a:off x="0" y="0"/>
              <a:ext cx="1531068" cy="666495"/>
            </a:xfrm>
            <a:custGeom>
              <a:avLst/>
              <a:gdLst/>
              <a:ahLst/>
              <a:cxnLst/>
              <a:rect r="r" b="b" t="t" l="l"/>
              <a:pathLst>
                <a:path h="666495" w="1531068">
                  <a:moveTo>
                    <a:pt x="23307" y="0"/>
                  </a:moveTo>
                  <a:lnTo>
                    <a:pt x="1507761" y="0"/>
                  </a:lnTo>
                  <a:cubicBezTo>
                    <a:pt x="1520633" y="0"/>
                    <a:pt x="1531068" y="10435"/>
                    <a:pt x="1531068" y="23307"/>
                  </a:cubicBezTo>
                  <a:lnTo>
                    <a:pt x="1531068" y="643188"/>
                  </a:lnTo>
                  <a:cubicBezTo>
                    <a:pt x="1531068" y="656060"/>
                    <a:pt x="1520633" y="666495"/>
                    <a:pt x="1507761" y="666495"/>
                  </a:cubicBezTo>
                  <a:lnTo>
                    <a:pt x="23307" y="666495"/>
                  </a:lnTo>
                  <a:cubicBezTo>
                    <a:pt x="10435" y="666495"/>
                    <a:pt x="0" y="656060"/>
                    <a:pt x="0" y="643188"/>
                  </a:cubicBezTo>
                  <a:lnTo>
                    <a:pt x="0" y="23307"/>
                  </a:lnTo>
                  <a:cubicBezTo>
                    <a:pt x="0" y="10435"/>
                    <a:pt x="10435" y="0"/>
                    <a:pt x="23307" y="0"/>
                  </a:cubicBezTo>
                  <a:close/>
                </a:path>
              </a:pathLst>
            </a:custGeom>
            <a:solidFill>
              <a:srgbClr val="539BAF"/>
            </a:solidFill>
          </p:spPr>
        </p:sp>
        <p:sp>
          <p:nvSpPr>
            <p:cNvPr name="TextBox 9" id="9"/>
            <p:cNvSpPr txBox="true"/>
            <p:nvPr/>
          </p:nvSpPr>
          <p:spPr>
            <a:xfrm>
              <a:off x="0" y="-38100"/>
              <a:ext cx="1531068" cy="704595"/>
            </a:xfrm>
            <a:prstGeom prst="rect">
              <a:avLst/>
            </a:prstGeom>
          </p:spPr>
          <p:txBody>
            <a:bodyPr anchor="ctr" rtlCol="false" tIns="50800" lIns="50800" bIns="50800" rIns="50800"/>
            <a:lstStyle/>
            <a:p>
              <a:pPr algn="ctr">
                <a:lnSpc>
                  <a:spcPts val="2239"/>
                </a:lnSpc>
              </a:pPr>
            </a:p>
          </p:txBody>
        </p:sp>
      </p:grpSp>
      <p:sp>
        <p:nvSpPr>
          <p:cNvPr name="TextBox 10" id="10"/>
          <p:cNvSpPr txBox="true"/>
          <p:nvPr/>
        </p:nvSpPr>
        <p:spPr>
          <a:xfrm rot="0">
            <a:off x="3212429" y="4605844"/>
            <a:ext cx="10790674" cy="1062262"/>
          </a:xfrm>
          <a:prstGeom prst="rect">
            <a:avLst/>
          </a:prstGeom>
        </p:spPr>
        <p:txBody>
          <a:bodyPr anchor="t" rtlCol="false" tIns="0" lIns="0" bIns="0" rIns="0">
            <a:spAutoFit/>
          </a:bodyPr>
          <a:lstStyle/>
          <a:p>
            <a:pPr algn="ctr">
              <a:lnSpc>
                <a:spcPts val="8650"/>
              </a:lnSpc>
              <a:spcBef>
                <a:spcPct val="0"/>
              </a:spcBef>
            </a:pPr>
            <a:r>
              <a:rPr lang="en-US" b="true" sz="6178">
                <a:solidFill>
                  <a:srgbClr val="FFFFFF"/>
                </a:solidFill>
                <a:latin typeface="Nourd Heavy"/>
                <a:ea typeface="Nourd Heavy"/>
                <a:cs typeface="Nourd Heavy"/>
                <a:sym typeface="Nourd Heavy"/>
              </a:rPr>
              <a:t>RESULTADOS</a:t>
            </a:r>
          </a:p>
        </p:txBody>
      </p:sp>
      <p:sp>
        <p:nvSpPr>
          <p:cNvPr name="Freeform 11" id="11"/>
          <p:cNvSpPr/>
          <p:nvPr/>
        </p:nvSpPr>
        <p:spPr>
          <a:xfrm flipH="false" flipV="false" rot="0">
            <a:off x="-3713694" y="391883"/>
            <a:ext cx="6097439" cy="3185912"/>
          </a:xfrm>
          <a:custGeom>
            <a:avLst/>
            <a:gdLst/>
            <a:ahLst/>
            <a:cxnLst/>
            <a:rect r="r" b="b" t="t" l="l"/>
            <a:pathLst>
              <a:path h="3185912" w="6097439">
                <a:moveTo>
                  <a:pt x="0" y="0"/>
                </a:moveTo>
                <a:lnTo>
                  <a:pt x="6097439" y="0"/>
                </a:lnTo>
                <a:lnTo>
                  <a:pt x="6097439" y="3185912"/>
                </a:lnTo>
                <a:lnTo>
                  <a:pt x="0" y="3185912"/>
                </a:lnTo>
                <a:lnTo>
                  <a:pt x="0" y="0"/>
                </a:lnTo>
                <a:close/>
              </a:path>
            </a:pathLst>
          </a:custGeom>
          <a:blipFill>
            <a:blip r:embed="rId6"/>
            <a:stretch>
              <a:fillRect l="0" t="0" r="0" b="0"/>
            </a:stretch>
          </a:blipFill>
        </p:spPr>
      </p:sp>
      <p:sp>
        <p:nvSpPr>
          <p:cNvPr name="Freeform 12" id="12"/>
          <p:cNvSpPr/>
          <p:nvPr/>
        </p:nvSpPr>
        <p:spPr>
          <a:xfrm flipH="true" flipV="false" rot="0">
            <a:off x="14884366" y="854294"/>
            <a:ext cx="6097439" cy="3185912"/>
          </a:xfrm>
          <a:custGeom>
            <a:avLst/>
            <a:gdLst/>
            <a:ahLst/>
            <a:cxnLst/>
            <a:rect r="r" b="b" t="t" l="l"/>
            <a:pathLst>
              <a:path h="3185912" w="6097439">
                <a:moveTo>
                  <a:pt x="6097438" y="0"/>
                </a:moveTo>
                <a:lnTo>
                  <a:pt x="0" y="0"/>
                </a:lnTo>
                <a:lnTo>
                  <a:pt x="0" y="3185912"/>
                </a:lnTo>
                <a:lnTo>
                  <a:pt x="6097438" y="3185912"/>
                </a:lnTo>
                <a:lnTo>
                  <a:pt x="6097438" y="0"/>
                </a:lnTo>
                <a:close/>
              </a:path>
            </a:pathLst>
          </a:custGeom>
          <a:blipFill>
            <a:blip r:embed="rId6"/>
            <a:stretch>
              <a:fillRect l="0" t="0" r="0" b="0"/>
            </a:stretch>
          </a:blipFill>
        </p:spPr>
      </p:sp>
      <p:sp>
        <p:nvSpPr>
          <p:cNvPr name="Freeform 13" id="13"/>
          <p:cNvSpPr/>
          <p:nvPr/>
        </p:nvSpPr>
        <p:spPr>
          <a:xfrm flipH="false" flipV="false" rot="0">
            <a:off x="3903845" y="4444865"/>
            <a:ext cx="1508044" cy="1508044"/>
          </a:xfrm>
          <a:custGeom>
            <a:avLst/>
            <a:gdLst/>
            <a:ahLst/>
            <a:cxnLst/>
            <a:rect r="r" b="b" t="t" l="l"/>
            <a:pathLst>
              <a:path h="1508044" w="1508044">
                <a:moveTo>
                  <a:pt x="0" y="0"/>
                </a:moveTo>
                <a:lnTo>
                  <a:pt x="1508045" y="0"/>
                </a:lnTo>
                <a:lnTo>
                  <a:pt x="1508045" y="1508045"/>
                </a:lnTo>
                <a:lnTo>
                  <a:pt x="0" y="15080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D0F1CA"/>
        </a:solidFill>
      </p:bgPr>
    </p:bg>
    <p:spTree>
      <p:nvGrpSpPr>
        <p:cNvPr id="1" name=""/>
        <p:cNvGrpSpPr/>
        <p:nvPr/>
      </p:nvGrpSpPr>
      <p:grpSpPr>
        <a:xfrm>
          <a:off x="0" y="0"/>
          <a:ext cx="0" cy="0"/>
          <a:chOff x="0" y="0"/>
          <a:chExt cx="0" cy="0"/>
        </a:xfrm>
      </p:grpSpPr>
      <p:grpSp>
        <p:nvGrpSpPr>
          <p:cNvPr name="Group 2" id="2"/>
          <p:cNvGrpSpPr/>
          <p:nvPr/>
        </p:nvGrpSpPr>
        <p:grpSpPr>
          <a:xfrm rot="0">
            <a:off x="8861382" y="-1042011"/>
            <a:ext cx="12371023" cy="1237102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4F4B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673617" y="1449018"/>
            <a:ext cx="17371188" cy="8837982"/>
            <a:chOff x="0" y="0"/>
            <a:chExt cx="1569968" cy="798757"/>
          </a:xfrm>
        </p:grpSpPr>
        <p:sp>
          <p:nvSpPr>
            <p:cNvPr name="Freeform 6" id="6"/>
            <p:cNvSpPr/>
            <p:nvPr/>
          </p:nvSpPr>
          <p:spPr>
            <a:xfrm flipH="false" flipV="false" rot="0">
              <a:off x="0" y="0"/>
              <a:ext cx="1569968" cy="798757"/>
            </a:xfrm>
            <a:custGeom>
              <a:avLst/>
              <a:gdLst/>
              <a:ahLst/>
              <a:cxnLst/>
              <a:rect r="r" b="b" t="t" l="l"/>
              <a:pathLst>
                <a:path h="798757" w="1569968">
                  <a:moveTo>
                    <a:pt x="22729" y="0"/>
                  </a:moveTo>
                  <a:lnTo>
                    <a:pt x="1547239" y="0"/>
                  </a:lnTo>
                  <a:cubicBezTo>
                    <a:pt x="1553267" y="0"/>
                    <a:pt x="1559049" y="2395"/>
                    <a:pt x="1563311" y="6657"/>
                  </a:cubicBezTo>
                  <a:cubicBezTo>
                    <a:pt x="1567574" y="10920"/>
                    <a:pt x="1569968" y="16701"/>
                    <a:pt x="1569968" y="22729"/>
                  </a:cubicBezTo>
                  <a:lnTo>
                    <a:pt x="1569968" y="776027"/>
                  </a:lnTo>
                  <a:cubicBezTo>
                    <a:pt x="1569968" y="782055"/>
                    <a:pt x="1567574" y="787837"/>
                    <a:pt x="1563311" y="792099"/>
                  </a:cubicBezTo>
                  <a:cubicBezTo>
                    <a:pt x="1559049" y="796362"/>
                    <a:pt x="1553267" y="798757"/>
                    <a:pt x="1547239" y="798757"/>
                  </a:cubicBezTo>
                  <a:lnTo>
                    <a:pt x="22729" y="798757"/>
                  </a:lnTo>
                  <a:cubicBezTo>
                    <a:pt x="16701" y="798757"/>
                    <a:pt x="10920" y="796362"/>
                    <a:pt x="6657" y="792099"/>
                  </a:cubicBezTo>
                  <a:cubicBezTo>
                    <a:pt x="2395" y="787837"/>
                    <a:pt x="0" y="782055"/>
                    <a:pt x="0" y="776027"/>
                  </a:cubicBezTo>
                  <a:lnTo>
                    <a:pt x="0" y="22729"/>
                  </a:lnTo>
                  <a:cubicBezTo>
                    <a:pt x="0" y="16701"/>
                    <a:pt x="2395" y="10920"/>
                    <a:pt x="6657" y="6657"/>
                  </a:cubicBezTo>
                  <a:cubicBezTo>
                    <a:pt x="10920" y="2395"/>
                    <a:pt x="16701" y="0"/>
                    <a:pt x="22729" y="0"/>
                  </a:cubicBezTo>
                  <a:close/>
                </a:path>
              </a:pathLst>
            </a:custGeom>
            <a:solidFill>
              <a:srgbClr val="FFFFF3"/>
            </a:solidFill>
          </p:spPr>
        </p:sp>
        <p:sp>
          <p:nvSpPr>
            <p:cNvPr name="TextBox 7" id="7"/>
            <p:cNvSpPr txBox="true"/>
            <p:nvPr/>
          </p:nvSpPr>
          <p:spPr>
            <a:xfrm>
              <a:off x="0" y="-38100"/>
              <a:ext cx="1569968" cy="836857"/>
            </a:xfrm>
            <a:prstGeom prst="rect">
              <a:avLst/>
            </a:prstGeom>
          </p:spPr>
          <p:txBody>
            <a:bodyPr anchor="ctr" rtlCol="false" tIns="50800" lIns="50800" bIns="50800" rIns="50800"/>
            <a:lstStyle/>
            <a:p>
              <a:pPr algn="ctr">
                <a:lnSpc>
                  <a:spcPts val="2239"/>
                </a:lnSpc>
              </a:pPr>
            </a:p>
          </p:txBody>
        </p:sp>
      </p:grpSp>
      <p:sp>
        <p:nvSpPr>
          <p:cNvPr name="Freeform 8" id="8"/>
          <p:cNvSpPr/>
          <p:nvPr/>
        </p:nvSpPr>
        <p:spPr>
          <a:xfrm flipH="true" flipV="false" rot="8008345">
            <a:off x="-325497" y="-785663"/>
            <a:ext cx="1998227" cy="4114800"/>
          </a:xfrm>
          <a:custGeom>
            <a:avLst/>
            <a:gdLst/>
            <a:ahLst/>
            <a:cxnLst/>
            <a:rect r="r" b="b" t="t" l="l"/>
            <a:pathLst>
              <a:path h="4114800" w="1998227">
                <a:moveTo>
                  <a:pt x="1998227" y="0"/>
                </a:moveTo>
                <a:lnTo>
                  <a:pt x="0" y="0"/>
                </a:lnTo>
                <a:lnTo>
                  <a:pt x="0" y="4114800"/>
                </a:lnTo>
                <a:lnTo>
                  <a:pt x="1998227" y="4114800"/>
                </a:lnTo>
                <a:lnTo>
                  <a:pt x="19982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1862502">
            <a:off x="16615270" y="7582783"/>
            <a:ext cx="1998227" cy="4114800"/>
          </a:xfrm>
          <a:custGeom>
            <a:avLst/>
            <a:gdLst/>
            <a:ahLst/>
            <a:cxnLst/>
            <a:rect r="r" b="b" t="t" l="l"/>
            <a:pathLst>
              <a:path h="4114800" w="1998227">
                <a:moveTo>
                  <a:pt x="1998227" y="0"/>
                </a:moveTo>
                <a:lnTo>
                  <a:pt x="0" y="0"/>
                </a:lnTo>
                <a:lnTo>
                  <a:pt x="0" y="4114800"/>
                </a:lnTo>
                <a:lnTo>
                  <a:pt x="1998227" y="4114800"/>
                </a:lnTo>
                <a:lnTo>
                  <a:pt x="19982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900160" y="1717253"/>
            <a:ext cx="14484598" cy="8238115"/>
          </a:xfrm>
          <a:custGeom>
            <a:avLst/>
            <a:gdLst/>
            <a:ahLst/>
            <a:cxnLst/>
            <a:rect r="r" b="b" t="t" l="l"/>
            <a:pathLst>
              <a:path h="8238115" w="14484598">
                <a:moveTo>
                  <a:pt x="0" y="0"/>
                </a:moveTo>
                <a:lnTo>
                  <a:pt x="14484598" y="0"/>
                </a:lnTo>
                <a:lnTo>
                  <a:pt x="14484598" y="8238115"/>
                </a:lnTo>
                <a:lnTo>
                  <a:pt x="0" y="8238115"/>
                </a:lnTo>
                <a:lnTo>
                  <a:pt x="0" y="0"/>
                </a:lnTo>
                <a:close/>
              </a:path>
            </a:pathLst>
          </a:custGeom>
          <a:blipFill>
            <a:blip r:embed="rId4"/>
            <a:stretch>
              <a:fillRect l="0" t="0" r="0" b="0"/>
            </a:stretch>
          </a:blipFill>
        </p:spPr>
      </p:sp>
      <p:sp>
        <p:nvSpPr>
          <p:cNvPr name="TextBox 11" id="11"/>
          <p:cNvSpPr txBox="true"/>
          <p:nvPr/>
        </p:nvSpPr>
        <p:spPr>
          <a:xfrm rot="0">
            <a:off x="0" y="545114"/>
            <a:ext cx="18885380" cy="726623"/>
          </a:xfrm>
          <a:prstGeom prst="rect">
            <a:avLst/>
          </a:prstGeom>
        </p:spPr>
        <p:txBody>
          <a:bodyPr anchor="t" rtlCol="false" tIns="0" lIns="0" bIns="0" rIns="0">
            <a:spAutoFit/>
          </a:bodyPr>
          <a:lstStyle/>
          <a:p>
            <a:pPr algn="ctr">
              <a:lnSpc>
                <a:spcPts val="5592"/>
              </a:lnSpc>
            </a:pPr>
            <a:r>
              <a:rPr lang="en-US" b="true" sz="5178">
                <a:solidFill>
                  <a:srgbClr val="12302B"/>
                </a:solidFill>
                <a:latin typeface="Nourd Heavy"/>
                <a:ea typeface="Nourd Heavy"/>
                <a:cs typeface="Nourd Heavy"/>
                <a:sym typeface="Nourd Heavy"/>
              </a:rPr>
              <a:t>A) IDENTIFICACIÓN DE LAS FUENTES DE GEI</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DCF4FA"/>
        </a:solidFill>
      </p:bgPr>
    </p:bg>
    <p:spTree>
      <p:nvGrpSpPr>
        <p:cNvPr id="1" name=""/>
        <p:cNvGrpSpPr/>
        <p:nvPr/>
      </p:nvGrpSpPr>
      <p:grpSpPr>
        <a:xfrm>
          <a:off x="0" y="0"/>
          <a:ext cx="0" cy="0"/>
          <a:chOff x="0" y="0"/>
          <a:chExt cx="0" cy="0"/>
        </a:xfrm>
      </p:grpSpPr>
      <p:grpSp>
        <p:nvGrpSpPr>
          <p:cNvPr name="Group 2" id="2"/>
          <p:cNvGrpSpPr/>
          <p:nvPr/>
        </p:nvGrpSpPr>
        <p:grpSpPr>
          <a:xfrm rot="0">
            <a:off x="8861382" y="-1042011"/>
            <a:ext cx="12371023" cy="1237102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DCF4FA"/>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673617" y="1975714"/>
            <a:ext cx="17371188" cy="8311286"/>
            <a:chOff x="0" y="0"/>
            <a:chExt cx="1569968" cy="751155"/>
          </a:xfrm>
        </p:grpSpPr>
        <p:sp>
          <p:nvSpPr>
            <p:cNvPr name="Freeform 6" id="6"/>
            <p:cNvSpPr/>
            <p:nvPr/>
          </p:nvSpPr>
          <p:spPr>
            <a:xfrm flipH="false" flipV="false" rot="0">
              <a:off x="0" y="0"/>
              <a:ext cx="1569968" cy="751155"/>
            </a:xfrm>
            <a:custGeom>
              <a:avLst/>
              <a:gdLst/>
              <a:ahLst/>
              <a:cxnLst/>
              <a:rect r="r" b="b" t="t" l="l"/>
              <a:pathLst>
                <a:path h="751155" w="1569968">
                  <a:moveTo>
                    <a:pt x="22729" y="0"/>
                  </a:moveTo>
                  <a:lnTo>
                    <a:pt x="1547239" y="0"/>
                  </a:lnTo>
                  <a:cubicBezTo>
                    <a:pt x="1553267" y="0"/>
                    <a:pt x="1559049" y="2395"/>
                    <a:pt x="1563311" y="6657"/>
                  </a:cubicBezTo>
                  <a:cubicBezTo>
                    <a:pt x="1567574" y="10920"/>
                    <a:pt x="1569968" y="16701"/>
                    <a:pt x="1569968" y="22729"/>
                  </a:cubicBezTo>
                  <a:lnTo>
                    <a:pt x="1569968" y="728426"/>
                  </a:lnTo>
                  <a:cubicBezTo>
                    <a:pt x="1569968" y="734454"/>
                    <a:pt x="1567574" y="740235"/>
                    <a:pt x="1563311" y="744498"/>
                  </a:cubicBezTo>
                  <a:cubicBezTo>
                    <a:pt x="1559049" y="748760"/>
                    <a:pt x="1553267" y="751155"/>
                    <a:pt x="1547239" y="751155"/>
                  </a:cubicBezTo>
                  <a:lnTo>
                    <a:pt x="22729" y="751155"/>
                  </a:lnTo>
                  <a:cubicBezTo>
                    <a:pt x="16701" y="751155"/>
                    <a:pt x="10920" y="748760"/>
                    <a:pt x="6657" y="744498"/>
                  </a:cubicBezTo>
                  <a:cubicBezTo>
                    <a:pt x="2395" y="740235"/>
                    <a:pt x="0" y="734454"/>
                    <a:pt x="0" y="728426"/>
                  </a:cubicBezTo>
                  <a:lnTo>
                    <a:pt x="0" y="22729"/>
                  </a:lnTo>
                  <a:cubicBezTo>
                    <a:pt x="0" y="16701"/>
                    <a:pt x="2395" y="10920"/>
                    <a:pt x="6657" y="6657"/>
                  </a:cubicBezTo>
                  <a:cubicBezTo>
                    <a:pt x="10920" y="2395"/>
                    <a:pt x="16701" y="0"/>
                    <a:pt x="22729" y="0"/>
                  </a:cubicBezTo>
                  <a:close/>
                </a:path>
              </a:pathLst>
            </a:custGeom>
            <a:solidFill>
              <a:srgbClr val="FFFFF3"/>
            </a:solidFill>
          </p:spPr>
        </p:sp>
        <p:sp>
          <p:nvSpPr>
            <p:cNvPr name="TextBox 7" id="7"/>
            <p:cNvSpPr txBox="true"/>
            <p:nvPr/>
          </p:nvSpPr>
          <p:spPr>
            <a:xfrm>
              <a:off x="0" y="-38100"/>
              <a:ext cx="1569968" cy="789255"/>
            </a:xfrm>
            <a:prstGeom prst="rect">
              <a:avLst/>
            </a:prstGeom>
          </p:spPr>
          <p:txBody>
            <a:bodyPr anchor="ctr" rtlCol="false" tIns="50800" lIns="50800" bIns="50800" rIns="50800"/>
            <a:lstStyle/>
            <a:p>
              <a:pPr algn="ctr">
                <a:lnSpc>
                  <a:spcPts val="2239"/>
                </a:lnSpc>
              </a:pPr>
            </a:p>
          </p:txBody>
        </p:sp>
      </p:grpSp>
      <p:sp>
        <p:nvSpPr>
          <p:cNvPr name="Freeform 8" id="8"/>
          <p:cNvSpPr/>
          <p:nvPr/>
        </p:nvSpPr>
        <p:spPr>
          <a:xfrm flipH="true" flipV="false" rot="8008345">
            <a:off x="-325497" y="-785663"/>
            <a:ext cx="1998227" cy="4114800"/>
          </a:xfrm>
          <a:custGeom>
            <a:avLst/>
            <a:gdLst/>
            <a:ahLst/>
            <a:cxnLst/>
            <a:rect r="r" b="b" t="t" l="l"/>
            <a:pathLst>
              <a:path h="4114800" w="1998227">
                <a:moveTo>
                  <a:pt x="1998227" y="0"/>
                </a:moveTo>
                <a:lnTo>
                  <a:pt x="0" y="0"/>
                </a:lnTo>
                <a:lnTo>
                  <a:pt x="0" y="4114800"/>
                </a:lnTo>
                <a:lnTo>
                  <a:pt x="1998227" y="4114800"/>
                </a:lnTo>
                <a:lnTo>
                  <a:pt x="19982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1862502">
            <a:off x="16615270" y="7582783"/>
            <a:ext cx="1998227" cy="4114800"/>
          </a:xfrm>
          <a:custGeom>
            <a:avLst/>
            <a:gdLst/>
            <a:ahLst/>
            <a:cxnLst/>
            <a:rect r="r" b="b" t="t" l="l"/>
            <a:pathLst>
              <a:path h="4114800" w="1998227">
                <a:moveTo>
                  <a:pt x="1998227" y="0"/>
                </a:moveTo>
                <a:lnTo>
                  <a:pt x="0" y="0"/>
                </a:lnTo>
                <a:lnTo>
                  <a:pt x="0" y="4114800"/>
                </a:lnTo>
                <a:lnTo>
                  <a:pt x="1998227" y="4114800"/>
                </a:lnTo>
                <a:lnTo>
                  <a:pt x="19982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026248" y="2061439"/>
            <a:ext cx="12020646" cy="5484420"/>
          </a:xfrm>
          <a:custGeom>
            <a:avLst/>
            <a:gdLst/>
            <a:ahLst/>
            <a:cxnLst/>
            <a:rect r="r" b="b" t="t" l="l"/>
            <a:pathLst>
              <a:path h="5484420" w="12020646">
                <a:moveTo>
                  <a:pt x="0" y="0"/>
                </a:moveTo>
                <a:lnTo>
                  <a:pt x="12020645" y="0"/>
                </a:lnTo>
                <a:lnTo>
                  <a:pt x="12020645" y="5484420"/>
                </a:lnTo>
                <a:lnTo>
                  <a:pt x="0" y="5484420"/>
                </a:lnTo>
                <a:lnTo>
                  <a:pt x="0" y="0"/>
                </a:lnTo>
                <a:close/>
              </a:path>
            </a:pathLst>
          </a:custGeom>
          <a:blipFill>
            <a:blip r:embed="rId4"/>
            <a:stretch>
              <a:fillRect l="0" t="0" r="0" b="0"/>
            </a:stretch>
          </a:blipFill>
        </p:spPr>
      </p:sp>
      <p:sp>
        <p:nvSpPr>
          <p:cNvPr name="Freeform 11" id="11"/>
          <p:cNvSpPr/>
          <p:nvPr/>
        </p:nvSpPr>
        <p:spPr>
          <a:xfrm flipH="false" flipV="false" rot="0">
            <a:off x="3026248" y="7749656"/>
            <a:ext cx="12251306" cy="2281806"/>
          </a:xfrm>
          <a:custGeom>
            <a:avLst/>
            <a:gdLst/>
            <a:ahLst/>
            <a:cxnLst/>
            <a:rect r="r" b="b" t="t" l="l"/>
            <a:pathLst>
              <a:path h="2281806" w="12251306">
                <a:moveTo>
                  <a:pt x="0" y="0"/>
                </a:moveTo>
                <a:lnTo>
                  <a:pt x="12251305" y="0"/>
                </a:lnTo>
                <a:lnTo>
                  <a:pt x="12251305" y="2281806"/>
                </a:lnTo>
                <a:lnTo>
                  <a:pt x="0" y="2281806"/>
                </a:lnTo>
                <a:lnTo>
                  <a:pt x="0" y="0"/>
                </a:lnTo>
                <a:close/>
              </a:path>
            </a:pathLst>
          </a:custGeom>
          <a:blipFill>
            <a:blip r:embed="rId5"/>
            <a:stretch>
              <a:fillRect l="0" t="0" r="0" b="0"/>
            </a:stretch>
          </a:blipFill>
        </p:spPr>
      </p:sp>
      <p:sp>
        <p:nvSpPr>
          <p:cNvPr name="TextBox 12" id="12"/>
          <p:cNvSpPr txBox="true"/>
          <p:nvPr/>
        </p:nvSpPr>
        <p:spPr>
          <a:xfrm rot="0">
            <a:off x="1829293" y="409431"/>
            <a:ext cx="18288000" cy="2136323"/>
          </a:xfrm>
          <a:prstGeom prst="rect">
            <a:avLst/>
          </a:prstGeom>
        </p:spPr>
        <p:txBody>
          <a:bodyPr anchor="t" rtlCol="false" tIns="0" lIns="0" bIns="0" rIns="0">
            <a:spAutoFit/>
          </a:bodyPr>
          <a:lstStyle/>
          <a:p>
            <a:pPr algn="l">
              <a:lnSpc>
                <a:spcPts val="5592"/>
              </a:lnSpc>
            </a:pPr>
            <a:r>
              <a:rPr lang="en-US" sz="5178" b="true">
                <a:solidFill>
                  <a:srgbClr val="12302B"/>
                </a:solidFill>
                <a:latin typeface="Nourd Heavy"/>
                <a:ea typeface="Nourd Heavy"/>
                <a:cs typeface="Nourd Heavy"/>
                <a:sym typeface="Nourd Heavy"/>
              </a:rPr>
              <a:t>B)  SELECCIÓN Y RECOPILACIÓN DE DATOS UTILIZADOS PARA LA CUANTIFICACIÓN</a:t>
            </a:r>
          </a:p>
          <a:p>
            <a:pPr algn="ctr">
              <a:lnSpc>
                <a:spcPts val="5592"/>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DCF4FA"/>
        </a:solidFill>
      </p:bgPr>
    </p:bg>
    <p:spTree>
      <p:nvGrpSpPr>
        <p:cNvPr id="1" name=""/>
        <p:cNvGrpSpPr/>
        <p:nvPr/>
      </p:nvGrpSpPr>
      <p:grpSpPr>
        <a:xfrm>
          <a:off x="0" y="0"/>
          <a:ext cx="0" cy="0"/>
          <a:chOff x="0" y="0"/>
          <a:chExt cx="0" cy="0"/>
        </a:xfrm>
      </p:grpSpPr>
      <p:grpSp>
        <p:nvGrpSpPr>
          <p:cNvPr name="Group 2" id="2"/>
          <p:cNvGrpSpPr/>
          <p:nvPr/>
        </p:nvGrpSpPr>
        <p:grpSpPr>
          <a:xfrm rot="0">
            <a:off x="8861382" y="-1042011"/>
            <a:ext cx="12371023" cy="1237102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DCF4FA"/>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673617" y="1975714"/>
            <a:ext cx="17371188" cy="8311286"/>
            <a:chOff x="0" y="0"/>
            <a:chExt cx="1569968" cy="751155"/>
          </a:xfrm>
        </p:grpSpPr>
        <p:sp>
          <p:nvSpPr>
            <p:cNvPr name="Freeform 6" id="6"/>
            <p:cNvSpPr/>
            <p:nvPr/>
          </p:nvSpPr>
          <p:spPr>
            <a:xfrm flipH="false" flipV="false" rot="0">
              <a:off x="0" y="0"/>
              <a:ext cx="1569968" cy="751155"/>
            </a:xfrm>
            <a:custGeom>
              <a:avLst/>
              <a:gdLst/>
              <a:ahLst/>
              <a:cxnLst/>
              <a:rect r="r" b="b" t="t" l="l"/>
              <a:pathLst>
                <a:path h="751155" w="1569968">
                  <a:moveTo>
                    <a:pt x="22729" y="0"/>
                  </a:moveTo>
                  <a:lnTo>
                    <a:pt x="1547239" y="0"/>
                  </a:lnTo>
                  <a:cubicBezTo>
                    <a:pt x="1553267" y="0"/>
                    <a:pt x="1559049" y="2395"/>
                    <a:pt x="1563311" y="6657"/>
                  </a:cubicBezTo>
                  <a:cubicBezTo>
                    <a:pt x="1567574" y="10920"/>
                    <a:pt x="1569968" y="16701"/>
                    <a:pt x="1569968" y="22729"/>
                  </a:cubicBezTo>
                  <a:lnTo>
                    <a:pt x="1569968" y="728426"/>
                  </a:lnTo>
                  <a:cubicBezTo>
                    <a:pt x="1569968" y="734454"/>
                    <a:pt x="1567574" y="740235"/>
                    <a:pt x="1563311" y="744498"/>
                  </a:cubicBezTo>
                  <a:cubicBezTo>
                    <a:pt x="1559049" y="748760"/>
                    <a:pt x="1553267" y="751155"/>
                    <a:pt x="1547239" y="751155"/>
                  </a:cubicBezTo>
                  <a:lnTo>
                    <a:pt x="22729" y="751155"/>
                  </a:lnTo>
                  <a:cubicBezTo>
                    <a:pt x="16701" y="751155"/>
                    <a:pt x="10920" y="748760"/>
                    <a:pt x="6657" y="744498"/>
                  </a:cubicBezTo>
                  <a:cubicBezTo>
                    <a:pt x="2395" y="740235"/>
                    <a:pt x="0" y="734454"/>
                    <a:pt x="0" y="728426"/>
                  </a:cubicBezTo>
                  <a:lnTo>
                    <a:pt x="0" y="22729"/>
                  </a:lnTo>
                  <a:cubicBezTo>
                    <a:pt x="0" y="16701"/>
                    <a:pt x="2395" y="10920"/>
                    <a:pt x="6657" y="6657"/>
                  </a:cubicBezTo>
                  <a:cubicBezTo>
                    <a:pt x="10920" y="2395"/>
                    <a:pt x="16701" y="0"/>
                    <a:pt x="22729" y="0"/>
                  </a:cubicBezTo>
                  <a:close/>
                </a:path>
              </a:pathLst>
            </a:custGeom>
            <a:solidFill>
              <a:srgbClr val="FFFFF3"/>
            </a:solidFill>
          </p:spPr>
        </p:sp>
        <p:sp>
          <p:nvSpPr>
            <p:cNvPr name="TextBox 7" id="7"/>
            <p:cNvSpPr txBox="true"/>
            <p:nvPr/>
          </p:nvSpPr>
          <p:spPr>
            <a:xfrm>
              <a:off x="0" y="-38100"/>
              <a:ext cx="1569968" cy="789255"/>
            </a:xfrm>
            <a:prstGeom prst="rect">
              <a:avLst/>
            </a:prstGeom>
          </p:spPr>
          <p:txBody>
            <a:bodyPr anchor="ctr" rtlCol="false" tIns="50800" lIns="50800" bIns="50800" rIns="50800"/>
            <a:lstStyle/>
            <a:p>
              <a:pPr algn="ctr">
                <a:lnSpc>
                  <a:spcPts val="2239"/>
                </a:lnSpc>
              </a:pPr>
            </a:p>
          </p:txBody>
        </p:sp>
      </p:grpSp>
      <p:sp>
        <p:nvSpPr>
          <p:cNvPr name="Freeform 8" id="8"/>
          <p:cNvSpPr/>
          <p:nvPr/>
        </p:nvSpPr>
        <p:spPr>
          <a:xfrm flipH="true" flipV="false" rot="8008345">
            <a:off x="-325497" y="-785663"/>
            <a:ext cx="1998227" cy="4114800"/>
          </a:xfrm>
          <a:custGeom>
            <a:avLst/>
            <a:gdLst/>
            <a:ahLst/>
            <a:cxnLst/>
            <a:rect r="r" b="b" t="t" l="l"/>
            <a:pathLst>
              <a:path h="4114800" w="1998227">
                <a:moveTo>
                  <a:pt x="1998227" y="0"/>
                </a:moveTo>
                <a:lnTo>
                  <a:pt x="0" y="0"/>
                </a:lnTo>
                <a:lnTo>
                  <a:pt x="0" y="4114800"/>
                </a:lnTo>
                <a:lnTo>
                  <a:pt x="1998227" y="4114800"/>
                </a:lnTo>
                <a:lnTo>
                  <a:pt x="19982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1862502">
            <a:off x="16615270" y="7582783"/>
            <a:ext cx="1998227" cy="4114800"/>
          </a:xfrm>
          <a:custGeom>
            <a:avLst/>
            <a:gdLst/>
            <a:ahLst/>
            <a:cxnLst/>
            <a:rect r="r" b="b" t="t" l="l"/>
            <a:pathLst>
              <a:path h="4114800" w="1998227">
                <a:moveTo>
                  <a:pt x="1998227" y="0"/>
                </a:moveTo>
                <a:lnTo>
                  <a:pt x="0" y="0"/>
                </a:lnTo>
                <a:lnTo>
                  <a:pt x="0" y="4114800"/>
                </a:lnTo>
                <a:lnTo>
                  <a:pt x="1998227" y="4114800"/>
                </a:lnTo>
                <a:lnTo>
                  <a:pt x="19982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229195" y="2545754"/>
            <a:ext cx="13840300" cy="6712546"/>
          </a:xfrm>
          <a:custGeom>
            <a:avLst/>
            <a:gdLst/>
            <a:ahLst/>
            <a:cxnLst/>
            <a:rect r="r" b="b" t="t" l="l"/>
            <a:pathLst>
              <a:path h="6712546" w="13840300">
                <a:moveTo>
                  <a:pt x="0" y="0"/>
                </a:moveTo>
                <a:lnTo>
                  <a:pt x="13840300" y="0"/>
                </a:lnTo>
                <a:lnTo>
                  <a:pt x="13840300" y="6712546"/>
                </a:lnTo>
                <a:lnTo>
                  <a:pt x="0" y="6712546"/>
                </a:lnTo>
                <a:lnTo>
                  <a:pt x="0" y="0"/>
                </a:lnTo>
                <a:close/>
              </a:path>
            </a:pathLst>
          </a:custGeom>
          <a:blipFill>
            <a:blip r:embed="rId4"/>
            <a:stretch>
              <a:fillRect l="0" t="0" r="0" b="0"/>
            </a:stretch>
          </a:blipFill>
        </p:spPr>
      </p:sp>
      <p:sp>
        <p:nvSpPr>
          <p:cNvPr name="TextBox 11" id="11"/>
          <p:cNvSpPr txBox="true"/>
          <p:nvPr/>
        </p:nvSpPr>
        <p:spPr>
          <a:xfrm rot="0">
            <a:off x="1829293" y="409431"/>
            <a:ext cx="18288000" cy="2136323"/>
          </a:xfrm>
          <a:prstGeom prst="rect">
            <a:avLst/>
          </a:prstGeom>
        </p:spPr>
        <p:txBody>
          <a:bodyPr anchor="t" rtlCol="false" tIns="0" lIns="0" bIns="0" rIns="0">
            <a:spAutoFit/>
          </a:bodyPr>
          <a:lstStyle/>
          <a:p>
            <a:pPr algn="l">
              <a:lnSpc>
                <a:spcPts val="5592"/>
              </a:lnSpc>
            </a:pPr>
            <a:r>
              <a:rPr lang="en-US" sz="5178" b="true">
                <a:solidFill>
                  <a:srgbClr val="12302B"/>
                </a:solidFill>
                <a:latin typeface="Nourd Heavy"/>
                <a:ea typeface="Nourd Heavy"/>
                <a:cs typeface="Nourd Heavy"/>
                <a:sym typeface="Nourd Heavy"/>
              </a:rPr>
              <a:t>B)  SELECCIÓN Y RECOPILACIÓN DE DATOS UTILIZADOS PARA LA CUANTIFICACIÓN</a:t>
            </a:r>
          </a:p>
          <a:p>
            <a:pPr algn="ctr">
              <a:lnSpc>
                <a:spcPts val="5592"/>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08C"/>
        </a:solidFill>
      </p:bgPr>
    </p:bg>
    <p:spTree>
      <p:nvGrpSpPr>
        <p:cNvPr id="1" name=""/>
        <p:cNvGrpSpPr/>
        <p:nvPr/>
      </p:nvGrpSpPr>
      <p:grpSpPr>
        <a:xfrm>
          <a:off x="0" y="0"/>
          <a:ext cx="0" cy="0"/>
          <a:chOff x="0" y="0"/>
          <a:chExt cx="0" cy="0"/>
        </a:xfrm>
      </p:grpSpPr>
      <p:grpSp>
        <p:nvGrpSpPr>
          <p:cNvPr name="Group 2" id="2"/>
          <p:cNvGrpSpPr/>
          <p:nvPr/>
        </p:nvGrpSpPr>
        <p:grpSpPr>
          <a:xfrm rot="0">
            <a:off x="673617" y="3412301"/>
            <a:ext cx="17371188" cy="4163040"/>
            <a:chOff x="0" y="0"/>
            <a:chExt cx="1569968" cy="376246"/>
          </a:xfrm>
        </p:grpSpPr>
        <p:sp>
          <p:nvSpPr>
            <p:cNvPr name="Freeform 3" id="3"/>
            <p:cNvSpPr/>
            <p:nvPr/>
          </p:nvSpPr>
          <p:spPr>
            <a:xfrm flipH="false" flipV="false" rot="0">
              <a:off x="0" y="0"/>
              <a:ext cx="1569968" cy="376246"/>
            </a:xfrm>
            <a:custGeom>
              <a:avLst/>
              <a:gdLst/>
              <a:ahLst/>
              <a:cxnLst/>
              <a:rect r="r" b="b" t="t" l="l"/>
              <a:pathLst>
                <a:path h="376246" w="1569968">
                  <a:moveTo>
                    <a:pt x="22729" y="0"/>
                  </a:moveTo>
                  <a:lnTo>
                    <a:pt x="1547239" y="0"/>
                  </a:lnTo>
                  <a:cubicBezTo>
                    <a:pt x="1553267" y="0"/>
                    <a:pt x="1559049" y="2395"/>
                    <a:pt x="1563311" y="6657"/>
                  </a:cubicBezTo>
                  <a:cubicBezTo>
                    <a:pt x="1567574" y="10920"/>
                    <a:pt x="1569968" y="16701"/>
                    <a:pt x="1569968" y="22729"/>
                  </a:cubicBezTo>
                  <a:lnTo>
                    <a:pt x="1569968" y="353517"/>
                  </a:lnTo>
                  <a:cubicBezTo>
                    <a:pt x="1569968" y="359545"/>
                    <a:pt x="1567574" y="365326"/>
                    <a:pt x="1563311" y="369589"/>
                  </a:cubicBezTo>
                  <a:cubicBezTo>
                    <a:pt x="1559049" y="373851"/>
                    <a:pt x="1553267" y="376246"/>
                    <a:pt x="1547239" y="376246"/>
                  </a:cubicBezTo>
                  <a:lnTo>
                    <a:pt x="22729" y="376246"/>
                  </a:lnTo>
                  <a:cubicBezTo>
                    <a:pt x="16701" y="376246"/>
                    <a:pt x="10920" y="373851"/>
                    <a:pt x="6657" y="369589"/>
                  </a:cubicBezTo>
                  <a:cubicBezTo>
                    <a:pt x="2395" y="365326"/>
                    <a:pt x="0" y="359545"/>
                    <a:pt x="0" y="353517"/>
                  </a:cubicBezTo>
                  <a:lnTo>
                    <a:pt x="0" y="22729"/>
                  </a:lnTo>
                  <a:cubicBezTo>
                    <a:pt x="0" y="16701"/>
                    <a:pt x="2395" y="10920"/>
                    <a:pt x="6657" y="6657"/>
                  </a:cubicBezTo>
                  <a:cubicBezTo>
                    <a:pt x="10920" y="2395"/>
                    <a:pt x="16701" y="0"/>
                    <a:pt x="22729" y="0"/>
                  </a:cubicBezTo>
                  <a:close/>
                </a:path>
              </a:pathLst>
            </a:custGeom>
            <a:solidFill>
              <a:srgbClr val="FFFFF3"/>
            </a:solidFill>
          </p:spPr>
        </p:sp>
        <p:sp>
          <p:nvSpPr>
            <p:cNvPr name="TextBox 4" id="4"/>
            <p:cNvSpPr txBox="true"/>
            <p:nvPr/>
          </p:nvSpPr>
          <p:spPr>
            <a:xfrm>
              <a:off x="0" y="-38100"/>
              <a:ext cx="1569968" cy="414346"/>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true" flipV="false" rot="8008345">
            <a:off x="-325497" y="-785663"/>
            <a:ext cx="1998227" cy="4114800"/>
          </a:xfrm>
          <a:custGeom>
            <a:avLst/>
            <a:gdLst/>
            <a:ahLst/>
            <a:cxnLst/>
            <a:rect r="r" b="b" t="t" l="l"/>
            <a:pathLst>
              <a:path h="4114800" w="1998227">
                <a:moveTo>
                  <a:pt x="1998227" y="0"/>
                </a:moveTo>
                <a:lnTo>
                  <a:pt x="0" y="0"/>
                </a:lnTo>
                <a:lnTo>
                  <a:pt x="0" y="4114800"/>
                </a:lnTo>
                <a:lnTo>
                  <a:pt x="1998227" y="4114800"/>
                </a:lnTo>
                <a:lnTo>
                  <a:pt x="19982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1862502">
            <a:off x="16615270" y="7582783"/>
            <a:ext cx="1998227" cy="4114800"/>
          </a:xfrm>
          <a:custGeom>
            <a:avLst/>
            <a:gdLst/>
            <a:ahLst/>
            <a:cxnLst/>
            <a:rect r="r" b="b" t="t" l="l"/>
            <a:pathLst>
              <a:path h="4114800" w="1998227">
                <a:moveTo>
                  <a:pt x="1998227" y="0"/>
                </a:moveTo>
                <a:lnTo>
                  <a:pt x="0" y="0"/>
                </a:lnTo>
                <a:lnTo>
                  <a:pt x="0" y="4114800"/>
                </a:lnTo>
                <a:lnTo>
                  <a:pt x="1998227" y="4114800"/>
                </a:lnTo>
                <a:lnTo>
                  <a:pt x="19982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545114"/>
            <a:ext cx="18288000" cy="726623"/>
          </a:xfrm>
          <a:prstGeom prst="rect">
            <a:avLst/>
          </a:prstGeom>
        </p:spPr>
        <p:txBody>
          <a:bodyPr anchor="t" rtlCol="false" tIns="0" lIns="0" bIns="0" rIns="0">
            <a:spAutoFit/>
          </a:bodyPr>
          <a:lstStyle/>
          <a:p>
            <a:pPr algn="ctr">
              <a:lnSpc>
                <a:spcPts val="5592"/>
              </a:lnSpc>
            </a:pPr>
            <a:r>
              <a:rPr lang="en-US" b="true" sz="5178">
                <a:solidFill>
                  <a:srgbClr val="12302B"/>
                </a:solidFill>
                <a:latin typeface="Nourd Heavy"/>
                <a:ea typeface="Nourd Heavy"/>
                <a:cs typeface="Nourd Heavy"/>
                <a:sym typeface="Nourd Heavy"/>
              </a:rPr>
              <a:t> C) CÁLCULO DE EMISIONES DE GEI</a:t>
            </a:r>
          </a:p>
        </p:txBody>
      </p:sp>
      <p:sp>
        <p:nvSpPr>
          <p:cNvPr name="TextBox 8" id="8"/>
          <p:cNvSpPr txBox="true"/>
          <p:nvPr/>
        </p:nvSpPr>
        <p:spPr>
          <a:xfrm rot="0">
            <a:off x="1613434" y="4336847"/>
            <a:ext cx="15061131" cy="2417981"/>
          </a:xfrm>
          <a:prstGeom prst="rect">
            <a:avLst/>
          </a:prstGeom>
        </p:spPr>
        <p:txBody>
          <a:bodyPr anchor="t" rtlCol="false" tIns="0" lIns="0" bIns="0" rIns="0">
            <a:spAutoFit/>
          </a:bodyPr>
          <a:lstStyle/>
          <a:p>
            <a:pPr algn="just" marL="578375" indent="-289188" lvl="1">
              <a:lnSpc>
                <a:spcPts val="3750"/>
              </a:lnSpc>
              <a:spcBef>
                <a:spcPct val="0"/>
              </a:spcBef>
              <a:buFont typeface="Arial"/>
              <a:buChar char="•"/>
            </a:pPr>
            <a:r>
              <a:rPr lang="en-US" b="true" sz="2678" spc="230" strike="noStrike" u="none">
                <a:solidFill>
                  <a:srgbClr val="004AAD"/>
                </a:solidFill>
                <a:latin typeface="Calibri (MS) Bold"/>
                <a:ea typeface="Calibri (MS) Bold"/>
                <a:cs typeface="Calibri (MS) Bold"/>
                <a:sym typeface="Calibri (MS) Bold"/>
              </a:rPr>
              <a:t>Se realizó el cálculo de las emisiones de CO2 generadas por el</a:t>
            </a:r>
            <a:r>
              <a:rPr lang="en-US" b="true" sz="2678" spc="230" strike="noStrike" u="none">
                <a:solidFill>
                  <a:srgbClr val="D21313"/>
                </a:solidFill>
                <a:latin typeface="Calibri (MS) Bold"/>
                <a:ea typeface="Calibri (MS) Bold"/>
                <a:cs typeface="Calibri (MS) Bold"/>
                <a:sym typeface="Calibri (MS) Bold"/>
              </a:rPr>
              <a:t> consumo de energía de la empresa</a:t>
            </a:r>
            <a:r>
              <a:rPr lang="en-US" b="true" sz="2678" spc="230" strike="noStrike" u="none">
                <a:solidFill>
                  <a:srgbClr val="004AAD"/>
                </a:solidFill>
                <a:latin typeface="Calibri (MS) Bold"/>
                <a:ea typeface="Calibri (MS) Bold"/>
                <a:cs typeface="Calibri (MS) Bold"/>
                <a:sym typeface="Calibri (MS) Bold"/>
              </a:rPr>
              <a:t> "Kin Fu". En la tabla, se registra el consumo energético desde enero hasta septiembre de 2024. A partir de estos datos, se calcularon las emisiones de CO2 equivalentes (CO2eq) correspondientes a este período. Además, se determinó la emisión total por colaborador, considerando el número de empleados de la empresa.</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08C"/>
        </a:solidFill>
      </p:bgPr>
    </p:bg>
    <p:spTree>
      <p:nvGrpSpPr>
        <p:cNvPr id="1" name=""/>
        <p:cNvGrpSpPr/>
        <p:nvPr/>
      </p:nvGrpSpPr>
      <p:grpSpPr>
        <a:xfrm>
          <a:off x="0" y="0"/>
          <a:ext cx="0" cy="0"/>
          <a:chOff x="0" y="0"/>
          <a:chExt cx="0" cy="0"/>
        </a:xfrm>
      </p:grpSpPr>
      <p:grpSp>
        <p:nvGrpSpPr>
          <p:cNvPr name="Group 2" id="2"/>
          <p:cNvGrpSpPr/>
          <p:nvPr/>
        </p:nvGrpSpPr>
        <p:grpSpPr>
          <a:xfrm rot="0">
            <a:off x="200153" y="1410840"/>
            <a:ext cx="17887694" cy="8703992"/>
            <a:chOff x="0" y="0"/>
            <a:chExt cx="1616649" cy="786647"/>
          </a:xfrm>
        </p:grpSpPr>
        <p:sp>
          <p:nvSpPr>
            <p:cNvPr name="Freeform 3" id="3"/>
            <p:cNvSpPr/>
            <p:nvPr/>
          </p:nvSpPr>
          <p:spPr>
            <a:xfrm flipH="false" flipV="false" rot="0">
              <a:off x="0" y="0"/>
              <a:ext cx="1616649" cy="786647"/>
            </a:xfrm>
            <a:custGeom>
              <a:avLst/>
              <a:gdLst/>
              <a:ahLst/>
              <a:cxnLst/>
              <a:rect r="r" b="b" t="t" l="l"/>
              <a:pathLst>
                <a:path h="786647" w="1616649">
                  <a:moveTo>
                    <a:pt x="22073" y="0"/>
                  </a:moveTo>
                  <a:lnTo>
                    <a:pt x="1594576" y="0"/>
                  </a:lnTo>
                  <a:cubicBezTo>
                    <a:pt x="1606767" y="0"/>
                    <a:pt x="1616649" y="9882"/>
                    <a:pt x="1616649" y="22073"/>
                  </a:cubicBezTo>
                  <a:lnTo>
                    <a:pt x="1616649" y="764574"/>
                  </a:lnTo>
                  <a:cubicBezTo>
                    <a:pt x="1616649" y="776764"/>
                    <a:pt x="1606767" y="786647"/>
                    <a:pt x="1594576" y="786647"/>
                  </a:cubicBezTo>
                  <a:lnTo>
                    <a:pt x="22073" y="786647"/>
                  </a:lnTo>
                  <a:cubicBezTo>
                    <a:pt x="9882" y="786647"/>
                    <a:pt x="0" y="776764"/>
                    <a:pt x="0" y="764574"/>
                  </a:cubicBezTo>
                  <a:lnTo>
                    <a:pt x="0" y="22073"/>
                  </a:lnTo>
                  <a:cubicBezTo>
                    <a:pt x="0" y="9882"/>
                    <a:pt x="9882" y="0"/>
                    <a:pt x="22073" y="0"/>
                  </a:cubicBezTo>
                  <a:close/>
                </a:path>
              </a:pathLst>
            </a:custGeom>
            <a:solidFill>
              <a:srgbClr val="FFFFF3"/>
            </a:solidFill>
          </p:spPr>
        </p:sp>
        <p:sp>
          <p:nvSpPr>
            <p:cNvPr name="TextBox 4" id="4"/>
            <p:cNvSpPr txBox="true"/>
            <p:nvPr/>
          </p:nvSpPr>
          <p:spPr>
            <a:xfrm>
              <a:off x="0" y="-38100"/>
              <a:ext cx="1616649" cy="824747"/>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905467" y="1869877"/>
            <a:ext cx="17182380" cy="7388423"/>
          </a:xfrm>
          <a:custGeom>
            <a:avLst/>
            <a:gdLst/>
            <a:ahLst/>
            <a:cxnLst/>
            <a:rect r="r" b="b" t="t" l="l"/>
            <a:pathLst>
              <a:path h="7388423" w="17182380">
                <a:moveTo>
                  <a:pt x="0" y="0"/>
                </a:moveTo>
                <a:lnTo>
                  <a:pt x="17182380" y="0"/>
                </a:lnTo>
                <a:lnTo>
                  <a:pt x="17182380" y="7388423"/>
                </a:lnTo>
                <a:lnTo>
                  <a:pt x="0" y="7388423"/>
                </a:lnTo>
                <a:lnTo>
                  <a:pt x="0" y="0"/>
                </a:lnTo>
                <a:close/>
              </a:path>
            </a:pathLst>
          </a:custGeom>
          <a:blipFill>
            <a:blip r:embed="rId2"/>
            <a:stretch>
              <a:fillRect l="0" t="0" r="0" b="0"/>
            </a:stretch>
          </a:blipFill>
        </p:spPr>
      </p:sp>
      <p:sp>
        <p:nvSpPr>
          <p:cNvPr name="TextBox 6" id="6"/>
          <p:cNvSpPr txBox="true"/>
          <p:nvPr/>
        </p:nvSpPr>
        <p:spPr>
          <a:xfrm rot="0">
            <a:off x="-1028700" y="545114"/>
            <a:ext cx="18288000" cy="726623"/>
          </a:xfrm>
          <a:prstGeom prst="rect">
            <a:avLst/>
          </a:prstGeom>
        </p:spPr>
        <p:txBody>
          <a:bodyPr anchor="t" rtlCol="false" tIns="0" lIns="0" bIns="0" rIns="0">
            <a:spAutoFit/>
          </a:bodyPr>
          <a:lstStyle/>
          <a:p>
            <a:pPr algn="ctr">
              <a:lnSpc>
                <a:spcPts val="5592"/>
              </a:lnSpc>
            </a:pPr>
            <a:r>
              <a:rPr lang="en-US" b="true" sz="5178">
                <a:solidFill>
                  <a:srgbClr val="12302B"/>
                </a:solidFill>
                <a:latin typeface="Nourd Heavy"/>
                <a:ea typeface="Nourd Heavy"/>
                <a:cs typeface="Nourd Heavy"/>
                <a:sym typeface="Nourd Heavy"/>
              </a:rPr>
              <a:t> C) CÁLCULO DE EMISIONES DE GEI</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08C"/>
        </a:solidFill>
      </p:bgPr>
    </p:bg>
    <p:spTree>
      <p:nvGrpSpPr>
        <p:cNvPr id="1" name=""/>
        <p:cNvGrpSpPr/>
        <p:nvPr/>
      </p:nvGrpSpPr>
      <p:grpSpPr>
        <a:xfrm>
          <a:off x="0" y="0"/>
          <a:ext cx="0" cy="0"/>
          <a:chOff x="0" y="0"/>
          <a:chExt cx="0" cy="0"/>
        </a:xfrm>
      </p:grpSpPr>
      <p:grpSp>
        <p:nvGrpSpPr>
          <p:cNvPr name="Group 2" id="2"/>
          <p:cNvGrpSpPr/>
          <p:nvPr/>
        </p:nvGrpSpPr>
        <p:grpSpPr>
          <a:xfrm rot="0">
            <a:off x="673617" y="3412301"/>
            <a:ext cx="17371188" cy="4163040"/>
            <a:chOff x="0" y="0"/>
            <a:chExt cx="1569968" cy="376246"/>
          </a:xfrm>
        </p:grpSpPr>
        <p:sp>
          <p:nvSpPr>
            <p:cNvPr name="Freeform 3" id="3"/>
            <p:cNvSpPr/>
            <p:nvPr/>
          </p:nvSpPr>
          <p:spPr>
            <a:xfrm flipH="false" flipV="false" rot="0">
              <a:off x="0" y="0"/>
              <a:ext cx="1569968" cy="376246"/>
            </a:xfrm>
            <a:custGeom>
              <a:avLst/>
              <a:gdLst/>
              <a:ahLst/>
              <a:cxnLst/>
              <a:rect r="r" b="b" t="t" l="l"/>
              <a:pathLst>
                <a:path h="376246" w="1569968">
                  <a:moveTo>
                    <a:pt x="22729" y="0"/>
                  </a:moveTo>
                  <a:lnTo>
                    <a:pt x="1547239" y="0"/>
                  </a:lnTo>
                  <a:cubicBezTo>
                    <a:pt x="1553267" y="0"/>
                    <a:pt x="1559049" y="2395"/>
                    <a:pt x="1563311" y="6657"/>
                  </a:cubicBezTo>
                  <a:cubicBezTo>
                    <a:pt x="1567574" y="10920"/>
                    <a:pt x="1569968" y="16701"/>
                    <a:pt x="1569968" y="22729"/>
                  </a:cubicBezTo>
                  <a:lnTo>
                    <a:pt x="1569968" y="353517"/>
                  </a:lnTo>
                  <a:cubicBezTo>
                    <a:pt x="1569968" y="359545"/>
                    <a:pt x="1567574" y="365326"/>
                    <a:pt x="1563311" y="369589"/>
                  </a:cubicBezTo>
                  <a:cubicBezTo>
                    <a:pt x="1559049" y="373851"/>
                    <a:pt x="1553267" y="376246"/>
                    <a:pt x="1547239" y="376246"/>
                  </a:cubicBezTo>
                  <a:lnTo>
                    <a:pt x="22729" y="376246"/>
                  </a:lnTo>
                  <a:cubicBezTo>
                    <a:pt x="16701" y="376246"/>
                    <a:pt x="10920" y="373851"/>
                    <a:pt x="6657" y="369589"/>
                  </a:cubicBezTo>
                  <a:cubicBezTo>
                    <a:pt x="2395" y="365326"/>
                    <a:pt x="0" y="359545"/>
                    <a:pt x="0" y="353517"/>
                  </a:cubicBezTo>
                  <a:lnTo>
                    <a:pt x="0" y="22729"/>
                  </a:lnTo>
                  <a:cubicBezTo>
                    <a:pt x="0" y="16701"/>
                    <a:pt x="2395" y="10920"/>
                    <a:pt x="6657" y="6657"/>
                  </a:cubicBezTo>
                  <a:cubicBezTo>
                    <a:pt x="10920" y="2395"/>
                    <a:pt x="16701" y="0"/>
                    <a:pt x="22729" y="0"/>
                  </a:cubicBezTo>
                  <a:close/>
                </a:path>
              </a:pathLst>
            </a:custGeom>
            <a:solidFill>
              <a:srgbClr val="FFFFF3"/>
            </a:solidFill>
          </p:spPr>
        </p:sp>
        <p:sp>
          <p:nvSpPr>
            <p:cNvPr name="TextBox 4" id="4"/>
            <p:cNvSpPr txBox="true"/>
            <p:nvPr/>
          </p:nvSpPr>
          <p:spPr>
            <a:xfrm>
              <a:off x="0" y="-38100"/>
              <a:ext cx="1569968" cy="414346"/>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true" flipV="false" rot="8008345">
            <a:off x="-325497" y="-785663"/>
            <a:ext cx="1998227" cy="4114800"/>
          </a:xfrm>
          <a:custGeom>
            <a:avLst/>
            <a:gdLst/>
            <a:ahLst/>
            <a:cxnLst/>
            <a:rect r="r" b="b" t="t" l="l"/>
            <a:pathLst>
              <a:path h="4114800" w="1998227">
                <a:moveTo>
                  <a:pt x="1998227" y="0"/>
                </a:moveTo>
                <a:lnTo>
                  <a:pt x="0" y="0"/>
                </a:lnTo>
                <a:lnTo>
                  <a:pt x="0" y="4114800"/>
                </a:lnTo>
                <a:lnTo>
                  <a:pt x="1998227" y="4114800"/>
                </a:lnTo>
                <a:lnTo>
                  <a:pt x="19982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1862502">
            <a:off x="16615270" y="7582783"/>
            <a:ext cx="1998227" cy="4114800"/>
          </a:xfrm>
          <a:custGeom>
            <a:avLst/>
            <a:gdLst/>
            <a:ahLst/>
            <a:cxnLst/>
            <a:rect r="r" b="b" t="t" l="l"/>
            <a:pathLst>
              <a:path h="4114800" w="1998227">
                <a:moveTo>
                  <a:pt x="1998227" y="0"/>
                </a:moveTo>
                <a:lnTo>
                  <a:pt x="0" y="0"/>
                </a:lnTo>
                <a:lnTo>
                  <a:pt x="0" y="4114800"/>
                </a:lnTo>
                <a:lnTo>
                  <a:pt x="1998227" y="4114800"/>
                </a:lnTo>
                <a:lnTo>
                  <a:pt x="19982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545114"/>
            <a:ext cx="18288000" cy="726623"/>
          </a:xfrm>
          <a:prstGeom prst="rect">
            <a:avLst/>
          </a:prstGeom>
        </p:spPr>
        <p:txBody>
          <a:bodyPr anchor="t" rtlCol="false" tIns="0" lIns="0" bIns="0" rIns="0">
            <a:spAutoFit/>
          </a:bodyPr>
          <a:lstStyle/>
          <a:p>
            <a:pPr algn="ctr">
              <a:lnSpc>
                <a:spcPts val="5592"/>
              </a:lnSpc>
            </a:pPr>
            <a:r>
              <a:rPr lang="en-US" b="true" sz="5178">
                <a:solidFill>
                  <a:srgbClr val="12302B"/>
                </a:solidFill>
                <a:latin typeface="Nourd Heavy"/>
                <a:ea typeface="Nourd Heavy"/>
                <a:cs typeface="Nourd Heavy"/>
                <a:sym typeface="Nourd Heavy"/>
              </a:rPr>
              <a:t> C) CÁLCULO DE EMISIONES DE GEI</a:t>
            </a:r>
          </a:p>
        </p:txBody>
      </p:sp>
      <p:sp>
        <p:nvSpPr>
          <p:cNvPr name="TextBox 8" id="8"/>
          <p:cNvSpPr txBox="true"/>
          <p:nvPr/>
        </p:nvSpPr>
        <p:spPr>
          <a:xfrm rot="0">
            <a:off x="1828645" y="4364005"/>
            <a:ext cx="15061131" cy="1941731"/>
          </a:xfrm>
          <a:prstGeom prst="rect">
            <a:avLst/>
          </a:prstGeom>
        </p:spPr>
        <p:txBody>
          <a:bodyPr anchor="t" rtlCol="false" tIns="0" lIns="0" bIns="0" rIns="0">
            <a:spAutoFit/>
          </a:bodyPr>
          <a:lstStyle/>
          <a:p>
            <a:pPr algn="just" marL="578375" indent="-289188" lvl="1">
              <a:lnSpc>
                <a:spcPts val="3750"/>
              </a:lnSpc>
              <a:spcBef>
                <a:spcPct val="0"/>
              </a:spcBef>
              <a:buFont typeface="Arial"/>
              <a:buChar char="•"/>
            </a:pPr>
            <a:r>
              <a:rPr lang="en-US" b="true" sz="2678" spc="230" strike="noStrike" u="none">
                <a:solidFill>
                  <a:srgbClr val="004AAD"/>
                </a:solidFill>
                <a:latin typeface="Calibri (MS) Bold"/>
                <a:ea typeface="Calibri (MS) Bold"/>
                <a:cs typeface="Calibri (MS) Bold"/>
                <a:sym typeface="Calibri (MS) Bold"/>
              </a:rPr>
              <a:t>Realizar el </a:t>
            </a:r>
            <a:r>
              <a:rPr lang="en-US" b="true" sz="2678" spc="230" strike="noStrike" u="none">
                <a:solidFill>
                  <a:srgbClr val="D21313"/>
                </a:solidFill>
                <a:latin typeface="Calibri (MS) Bold"/>
                <a:ea typeface="Calibri (MS) Bold"/>
                <a:cs typeface="Calibri (MS) Bold"/>
                <a:sym typeface="Calibri (MS) Bold"/>
              </a:rPr>
              <a:t>cálculo de la emisión de CO2 por consumo de agua</a:t>
            </a:r>
            <a:r>
              <a:rPr lang="en-US" b="true" sz="2678" spc="230" strike="noStrike" u="none">
                <a:solidFill>
                  <a:srgbClr val="004AAD"/>
                </a:solidFill>
                <a:latin typeface="Calibri (MS) Bold"/>
                <a:ea typeface="Calibri (MS) Bold"/>
                <a:cs typeface="Calibri (MS) Bold"/>
                <a:sym typeface="Calibri (MS) Bold"/>
              </a:rPr>
              <a:t> de la empresa “KINFU” que nos muestra en la tabla de consumo según su recibo a partir del mes de enero del 2024 hasta el mes de septiembre 2024, calcular la emisión de CO2 total durante ese periodo y la emisión por colaborador.</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08C"/>
        </a:solidFill>
      </p:bgPr>
    </p:bg>
    <p:spTree>
      <p:nvGrpSpPr>
        <p:cNvPr id="1" name=""/>
        <p:cNvGrpSpPr/>
        <p:nvPr/>
      </p:nvGrpSpPr>
      <p:grpSpPr>
        <a:xfrm>
          <a:off x="0" y="0"/>
          <a:ext cx="0" cy="0"/>
          <a:chOff x="0" y="0"/>
          <a:chExt cx="0" cy="0"/>
        </a:xfrm>
      </p:grpSpPr>
      <p:grpSp>
        <p:nvGrpSpPr>
          <p:cNvPr name="Group 2" id="2"/>
          <p:cNvGrpSpPr/>
          <p:nvPr/>
        </p:nvGrpSpPr>
        <p:grpSpPr>
          <a:xfrm rot="0">
            <a:off x="200153" y="1410840"/>
            <a:ext cx="17887694" cy="8703992"/>
            <a:chOff x="0" y="0"/>
            <a:chExt cx="1616649" cy="786647"/>
          </a:xfrm>
        </p:grpSpPr>
        <p:sp>
          <p:nvSpPr>
            <p:cNvPr name="Freeform 3" id="3"/>
            <p:cNvSpPr/>
            <p:nvPr/>
          </p:nvSpPr>
          <p:spPr>
            <a:xfrm flipH="false" flipV="false" rot="0">
              <a:off x="0" y="0"/>
              <a:ext cx="1616649" cy="786647"/>
            </a:xfrm>
            <a:custGeom>
              <a:avLst/>
              <a:gdLst/>
              <a:ahLst/>
              <a:cxnLst/>
              <a:rect r="r" b="b" t="t" l="l"/>
              <a:pathLst>
                <a:path h="786647" w="1616649">
                  <a:moveTo>
                    <a:pt x="22073" y="0"/>
                  </a:moveTo>
                  <a:lnTo>
                    <a:pt x="1594576" y="0"/>
                  </a:lnTo>
                  <a:cubicBezTo>
                    <a:pt x="1606767" y="0"/>
                    <a:pt x="1616649" y="9882"/>
                    <a:pt x="1616649" y="22073"/>
                  </a:cubicBezTo>
                  <a:lnTo>
                    <a:pt x="1616649" y="764574"/>
                  </a:lnTo>
                  <a:cubicBezTo>
                    <a:pt x="1616649" y="776764"/>
                    <a:pt x="1606767" y="786647"/>
                    <a:pt x="1594576" y="786647"/>
                  </a:cubicBezTo>
                  <a:lnTo>
                    <a:pt x="22073" y="786647"/>
                  </a:lnTo>
                  <a:cubicBezTo>
                    <a:pt x="9882" y="786647"/>
                    <a:pt x="0" y="776764"/>
                    <a:pt x="0" y="764574"/>
                  </a:cubicBezTo>
                  <a:lnTo>
                    <a:pt x="0" y="22073"/>
                  </a:lnTo>
                  <a:cubicBezTo>
                    <a:pt x="0" y="9882"/>
                    <a:pt x="9882" y="0"/>
                    <a:pt x="22073" y="0"/>
                  </a:cubicBezTo>
                  <a:close/>
                </a:path>
              </a:pathLst>
            </a:custGeom>
            <a:solidFill>
              <a:srgbClr val="FFFFF3"/>
            </a:solidFill>
          </p:spPr>
        </p:sp>
        <p:sp>
          <p:nvSpPr>
            <p:cNvPr name="TextBox 4" id="4"/>
            <p:cNvSpPr txBox="true"/>
            <p:nvPr/>
          </p:nvSpPr>
          <p:spPr>
            <a:xfrm>
              <a:off x="0" y="-38100"/>
              <a:ext cx="1616649" cy="824747"/>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1028700" y="1654438"/>
            <a:ext cx="15954942" cy="8216795"/>
          </a:xfrm>
          <a:custGeom>
            <a:avLst/>
            <a:gdLst/>
            <a:ahLst/>
            <a:cxnLst/>
            <a:rect r="r" b="b" t="t" l="l"/>
            <a:pathLst>
              <a:path h="8216795" w="15954942">
                <a:moveTo>
                  <a:pt x="0" y="0"/>
                </a:moveTo>
                <a:lnTo>
                  <a:pt x="15954942" y="0"/>
                </a:lnTo>
                <a:lnTo>
                  <a:pt x="15954942" y="8216795"/>
                </a:lnTo>
                <a:lnTo>
                  <a:pt x="0" y="8216795"/>
                </a:lnTo>
                <a:lnTo>
                  <a:pt x="0" y="0"/>
                </a:lnTo>
                <a:close/>
              </a:path>
            </a:pathLst>
          </a:custGeom>
          <a:blipFill>
            <a:blip r:embed="rId2"/>
            <a:stretch>
              <a:fillRect l="0" t="0" r="0" b="0"/>
            </a:stretch>
          </a:blipFill>
        </p:spPr>
      </p:sp>
      <p:sp>
        <p:nvSpPr>
          <p:cNvPr name="TextBox 6" id="6"/>
          <p:cNvSpPr txBox="true"/>
          <p:nvPr/>
        </p:nvSpPr>
        <p:spPr>
          <a:xfrm rot="0">
            <a:off x="-1028700" y="545114"/>
            <a:ext cx="18288000" cy="726623"/>
          </a:xfrm>
          <a:prstGeom prst="rect">
            <a:avLst/>
          </a:prstGeom>
        </p:spPr>
        <p:txBody>
          <a:bodyPr anchor="t" rtlCol="false" tIns="0" lIns="0" bIns="0" rIns="0">
            <a:spAutoFit/>
          </a:bodyPr>
          <a:lstStyle/>
          <a:p>
            <a:pPr algn="ctr">
              <a:lnSpc>
                <a:spcPts val="5592"/>
              </a:lnSpc>
            </a:pPr>
            <a:r>
              <a:rPr lang="en-US" b="true" sz="5178">
                <a:solidFill>
                  <a:srgbClr val="12302B"/>
                </a:solidFill>
                <a:latin typeface="Nourd Heavy"/>
                <a:ea typeface="Nourd Heavy"/>
                <a:cs typeface="Nourd Heavy"/>
                <a:sym typeface="Nourd Heavy"/>
              </a:rPr>
              <a:t> C) CÁLCULO DE EMISIONES DE GEI</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08C"/>
        </a:solidFill>
      </p:bgPr>
    </p:bg>
    <p:spTree>
      <p:nvGrpSpPr>
        <p:cNvPr id="1" name=""/>
        <p:cNvGrpSpPr/>
        <p:nvPr/>
      </p:nvGrpSpPr>
      <p:grpSpPr>
        <a:xfrm>
          <a:off x="0" y="0"/>
          <a:ext cx="0" cy="0"/>
          <a:chOff x="0" y="0"/>
          <a:chExt cx="0" cy="0"/>
        </a:xfrm>
      </p:grpSpPr>
      <p:grpSp>
        <p:nvGrpSpPr>
          <p:cNvPr name="Group 2" id="2"/>
          <p:cNvGrpSpPr/>
          <p:nvPr/>
        </p:nvGrpSpPr>
        <p:grpSpPr>
          <a:xfrm rot="0">
            <a:off x="673617" y="3412301"/>
            <a:ext cx="17371188" cy="4163040"/>
            <a:chOff x="0" y="0"/>
            <a:chExt cx="1569968" cy="376246"/>
          </a:xfrm>
        </p:grpSpPr>
        <p:sp>
          <p:nvSpPr>
            <p:cNvPr name="Freeform 3" id="3"/>
            <p:cNvSpPr/>
            <p:nvPr/>
          </p:nvSpPr>
          <p:spPr>
            <a:xfrm flipH="false" flipV="false" rot="0">
              <a:off x="0" y="0"/>
              <a:ext cx="1569968" cy="376246"/>
            </a:xfrm>
            <a:custGeom>
              <a:avLst/>
              <a:gdLst/>
              <a:ahLst/>
              <a:cxnLst/>
              <a:rect r="r" b="b" t="t" l="l"/>
              <a:pathLst>
                <a:path h="376246" w="1569968">
                  <a:moveTo>
                    <a:pt x="22729" y="0"/>
                  </a:moveTo>
                  <a:lnTo>
                    <a:pt x="1547239" y="0"/>
                  </a:lnTo>
                  <a:cubicBezTo>
                    <a:pt x="1553267" y="0"/>
                    <a:pt x="1559049" y="2395"/>
                    <a:pt x="1563311" y="6657"/>
                  </a:cubicBezTo>
                  <a:cubicBezTo>
                    <a:pt x="1567574" y="10920"/>
                    <a:pt x="1569968" y="16701"/>
                    <a:pt x="1569968" y="22729"/>
                  </a:cubicBezTo>
                  <a:lnTo>
                    <a:pt x="1569968" y="353517"/>
                  </a:lnTo>
                  <a:cubicBezTo>
                    <a:pt x="1569968" y="359545"/>
                    <a:pt x="1567574" y="365326"/>
                    <a:pt x="1563311" y="369589"/>
                  </a:cubicBezTo>
                  <a:cubicBezTo>
                    <a:pt x="1559049" y="373851"/>
                    <a:pt x="1553267" y="376246"/>
                    <a:pt x="1547239" y="376246"/>
                  </a:cubicBezTo>
                  <a:lnTo>
                    <a:pt x="22729" y="376246"/>
                  </a:lnTo>
                  <a:cubicBezTo>
                    <a:pt x="16701" y="376246"/>
                    <a:pt x="10920" y="373851"/>
                    <a:pt x="6657" y="369589"/>
                  </a:cubicBezTo>
                  <a:cubicBezTo>
                    <a:pt x="2395" y="365326"/>
                    <a:pt x="0" y="359545"/>
                    <a:pt x="0" y="353517"/>
                  </a:cubicBezTo>
                  <a:lnTo>
                    <a:pt x="0" y="22729"/>
                  </a:lnTo>
                  <a:cubicBezTo>
                    <a:pt x="0" y="16701"/>
                    <a:pt x="2395" y="10920"/>
                    <a:pt x="6657" y="6657"/>
                  </a:cubicBezTo>
                  <a:cubicBezTo>
                    <a:pt x="10920" y="2395"/>
                    <a:pt x="16701" y="0"/>
                    <a:pt x="22729" y="0"/>
                  </a:cubicBezTo>
                  <a:close/>
                </a:path>
              </a:pathLst>
            </a:custGeom>
            <a:solidFill>
              <a:srgbClr val="FFFFF3"/>
            </a:solidFill>
          </p:spPr>
        </p:sp>
        <p:sp>
          <p:nvSpPr>
            <p:cNvPr name="TextBox 4" id="4"/>
            <p:cNvSpPr txBox="true"/>
            <p:nvPr/>
          </p:nvSpPr>
          <p:spPr>
            <a:xfrm>
              <a:off x="0" y="-38100"/>
              <a:ext cx="1569968" cy="414346"/>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true" flipV="false" rot="8008345">
            <a:off x="-325497" y="-785663"/>
            <a:ext cx="1998227" cy="4114800"/>
          </a:xfrm>
          <a:custGeom>
            <a:avLst/>
            <a:gdLst/>
            <a:ahLst/>
            <a:cxnLst/>
            <a:rect r="r" b="b" t="t" l="l"/>
            <a:pathLst>
              <a:path h="4114800" w="1998227">
                <a:moveTo>
                  <a:pt x="1998227" y="0"/>
                </a:moveTo>
                <a:lnTo>
                  <a:pt x="0" y="0"/>
                </a:lnTo>
                <a:lnTo>
                  <a:pt x="0" y="4114800"/>
                </a:lnTo>
                <a:lnTo>
                  <a:pt x="1998227" y="4114800"/>
                </a:lnTo>
                <a:lnTo>
                  <a:pt x="19982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1862502">
            <a:off x="16615270" y="7582783"/>
            <a:ext cx="1998227" cy="4114800"/>
          </a:xfrm>
          <a:custGeom>
            <a:avLst/>
            <a:gdLst/>
            <a:ahLst/>
            <a:cxnLst/>
            <a:rect r="r" b="b" t="t" l="l"/>
            <a:pathLst>
              <a:path h="4114800" w="1998227">
                <a:moveTo>
                  <a:pt x="1998227" y="0"/>
                </a:moveTo>
                <a:lnTo>
                  <a:pt x="0" y="0"/>
                </a:lnTo>
                <a:lnTo>
                  <a:pt x="0" y="4114800"/>
                </a:lnTo>
                <a:lnTo>
                  <a:pt x="1998227" y="4114800"/>
                </a:lnTo>
                <a:lnTo>
                  <a:pt x="19982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545114"/>
            <a:ext cx="18288000" cy="726623"/>
          </a:xfrm>
          <a:prstGeom prst="rect">
            <a:avLst/>
          </a:prstGeom>
        </p:spPr>
        <p:txBody>
          <a:bodyPr anchor="t" rtlCol="false" tIns="0" lIns="0" bIns="0" rIns="0">
            <a:spAutoFit/>
          </a:bodyPr>
          <a:lstStyle/>
          <a:p>
            <a:pPr algn="ctr">
              <a:lnSpc>
                <a:spcPts val="5592"/>
              </a:lnSpc>
            </a:pPr>
            <a:r>
              <a:rPr lang="en-US" b="true" sz="5178">
                <a:solidFill>
                  <a:srgbClr val="12302B"/>
                </a:solidFill>
                <a:latin typeface="Nourd Heavy"/>
                <a:ea typeface="Nourd Heavy"/>
                <a:cs typeface="Nourd Heavy"/>
                <a:sym typeface="Nourd Heavy"/>
              </a:rPr>
              <a:t> C) CÁLCULO DE EMISIONES DE GEI</a:t>
            </a:r>
          </a:p>
        </p:txBody>
      </p:sp>
      <p:sp>
        <p:nvSpPr>
          <p:cNvPr name="TextBox 8" id="8"/>
          <p:cNvSpPr txBox="true"/>
          <p:nvPr/>
        </p:nvSpPr>
        <p:spPr>
          <a:xfrm rot="0">
            <a:off x="1613434" y="4602130"/>
            <a:ext cx="15061131" cy="1465481"/>
          </a:xfrm>
          <a:prstGeom prst="rect">
            <a:avLst/>
          </a:prstGeom>
        </p:spPr>
        <p:txBody>
          <a:bodyPr anchor="t" rtlCol="false" tIns="0" lIns="0" bIns="0" rIns="0">
            <a:spAutoFit/>
          </a:bodyPr>
          <a:lstStyle/>
          <a:p>
            <a:pPr algn="just" marL="578375" indent="-289188" lvl="1">
              <a:lnSpc>
                <a:spcPts val="3750"/>
              </a:lnSpc>
              <a:spcBef>
                <a:spcPct val="0"/>
              </a:spcBef>
              <a:buFont typeface="Arial"/>
              <a:buChar char="•"/>
            </a:pPr>
            <a:r>
              <a:rPr lang="en-US" b="true" sz="2678" spc="230" strike="noStrike" u="none">
                <a:solidFill>
                  <a:srgbClr val="004AAD"/>
                </a:solidFill>
                <a:latin typeface="Calibri (MS) Bold"/>
                <a:ea typeface="Calibri (MS) Bold"/>
                <a:cs typeface="Calibri (MS) Bold"/>
                <a:sym typeface="Calibri (MS) Bold"/>
              </a:rPr>
              <a:t>Calcularemos</a:t>
            </a:r>
            <a:r>
              <a:rPr lang="en-US" b="true" sz="2678" spc="230" strike="noStrike" u="none">
                <a:solidFill>
                  <a:srgbClr val="D21313"/>
                </a:solidFill>
                <a:latin typeface="Calibri (MS) Bold"/>
                <a:ea typeface="Calibri (MS) Bold"/>
                <a:cs typeface="Calibri (MS) Bold"/>
                <a:sym typeface="Calibri (MS) Bold"/>
              </a:rPr>
              <a:t> la emisión de CO2eq del desplazamiento del dueño de la empresa</a:t>
            </a:r>
            <a:r>
              <a:rPr lang="en-US" b="true" sz="2678" spc="230" strike="noStrike" u="none">
                <a:solidFill>
                  <a:srgbClr val="004AAD"/>
                </a:solidFill>
                <a:latin typeface="Calibri (MS) Bold"/>
                <a:ea typeface="Calibri (MS) Bold"/>
                <a:cs typeface="Calibri (MS) Bold"/>
                <a:sym typeface="Calibri (MS) Bold"/>
              </a:rPr>
              <a:t> hacia su vivienda (factor de emisión para CO2, CH4, N2O, veremos la tabla 8), considerando que el dueño va al restaurante 3 veces a la semana.</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08C"/>
        </a:solidFill>
      </p:bgPr>
    </p:bg>
    <p:spTree>
      <p:nvGrpSpPr>
        <p:cNvPr id="1" name=""/>
        <p:cNvGrpSpPr/>
        <p:nvPr/>
      </p:nvGrpSpPr>
      <p:grpSpPr>
        <a:xfrm>
          <a:off x="0" y="0"/>
          <a:ext cx="0" cy="0"/>
          <a:chOff x="0" y="0"/>
          <a:chExt cx="0" cy="0"/>
        </a:xfrm>
      </p:grpSpPr>
      <p:grpSp>
        <p:nvGrpSpPr>
          <p:cNvPr name="Group 2" id="2"/>
          <p:cNvGrpSpPr/>
          <p:nvPr/>
        </p:nvGrpSpPr>
        <p:grpSpPr>
          <a:xfrm rot="0">
            <a:off x="200153" y="1410840"/>
            <a:ext cx="17887694" cy="8703992"/>
            <a:chOff x="0" y="0"/>
            <a:chExt cx="1616649" cy="786647"/>
          </a:xfrm>
        </p:grpSpPr>
        <p:sp>
          <p:nvSpPr>
            <p:cNvPr name="Freeform 3" id="3"/>
            <p:cNvSpPr/>
            <p:nvPr/>
          </p:nvSpPr>
          <p:spPr>
            <a:xfrm flipH="false" flipV="false" rot="0">
              <a:off x="0" y="0"/>
              <a:ext cx="1616649" cy="786647"/>
            </a:xfrm>
            <a:custGeom>
              <a:avLst/>
              <a:gdLst/>
              <a:ahLst/>
              <a:cxnLst/>
              <a:rect r="r" b="b" t="t" l="l"/>
              <a:pathLst>
                <a:path h="786647" w="1616649">
                  <a:moveTo>
                    <a:pt x="22073" y="0"/>
                  </a:moveTo>
                  <a:lnTo>
                    <a:pt x="1594576" y="0"/>
                  </a:lnTo>
                  <a:cubicBezTo>
                    <a:pt x="1606767" y="0"/>
                    <a:pt x="1616649" y="9882"/>
                    <a:pt x="1616649" y="22073"/>
                  </a:cubicBezTo>
                  <a:lnTo>
                    <a:pt x="1616649" y="764574"/>
                  </a:lnTo>
                  <a:cubicBezTo>
                    <a:pt x="1616649" y="776764"/>
                    <a:pt x="1606767" y="786647"/>
                    <a:pt x="1594576" y="786647"/>
                  </a:cubicBezTo>
                  <a:lnTo>
                    <a:pt x="22073" y="786647"/>
                  </a:lnTo>
                  <a:cubicBezTo>
                    <a:pt x="9882" y="786647"/>
                    <a:pt x="0" y="776764"/>
                    <a:pt x="0" y="764574"/>
                  </a:cubicBezTo>
                  <a:lnTo>
                    <a:pt x="0" y="22073"/>
                  </a:lnTo>
                  <a:cubicBezTo>
                    <a:pt x="0" y="9882"/>
                    <a:pt x="9882" y="0"/>
                    <a:pt x="22073" y="0"/>
                  </a:cubicBezTo>
                  <a:close/>
                </a:path>
              </a:pathLst>
            </a:custGeom>
            <a:solidFill>
              <a:srgbClr val="FFFFF3"/>
            </a:solidFill>
          </p:spPr>
        </p:sp>
        <p:sp>
          <p:nvSpPr>
            <p:cNvPr name="TextBox 4" id="4"/>
            <p:cNvSpPr txBox="true"/>
            <p:nvPr/>
          </p:nvSpPr>
          <p:spPr>
            <a:xfrm>
              <a:off x="0" y="-38100"/>
              <a:ext cx="1616649" cy="824747"/>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2492134" y="1615528"/>
            <a:ext cx="11934698" cy="8294615"/>
          </a:xfrm>
          <a:custGeom>
            <a:avLst/>
            <a:gdLst/>
            <a:ahLst/>
            <a:cxnLst/>
            <a:rect r="r" b="b" t="t" l="l"/>
            <a:pathLst>
              <a:path h="8294615" w="11934698">
                <a:moveTo>
                  <a:pt x="0" y="0"/>
                </a:moveTo>
                <a:lnTo>
                  <a:pt x="11934699" y="0"/>
                </a:lnTo>
                <a:lnTo>
                  <a:pt x="11934699" y="8294615"/>
                </a:lnTo>
                <a:lnTo>
                  <a:pt x="0" y="8294615"/>
                </a:lnTo>
                <a:lnTo>
                  <a:pt x="0" y="0"/>
                </a:lnTo>
                <a:close/>
              </a:path>
            </a:pathLst>
          </a:custGeom>
          <a:blipFill>
            <a:blip r:embed="rId2"/>
            <a:stretch>
              <a:fillRect l="0" t="0" r="0" b="0"/>
            </a:stretch>
          </a:blipFill>
        </p:spPr>
      </p:sp>
      <p:sp>
        <p:nvSpPr>
          <p:cNvPr name="TextBox 6" id="6"/>
          <p:cNvSpPr txBox="true"/>
          <p:nvPr/>
        </p:nvSpPr>
        <p:spPr>
          <a:xfrm rot="0">
            <a:off x="-1028700" y="545114"/>
            <a:ext cx="18288000" cy="726623"/>
          </a:xfrm>
          <a:prstGeom prst="rect">
            <a:avLst/>
          </a:prstGeom>
        </p:spPr>
        <p:txBody>
          <a:bodyPr anchor="t" rtlCol="false" tIns="0" lIns="0" bIns="0" rIns="0">
            <a:spAutoFit/>
          </a:bodyPr>
          <a:lstStyle/>
          <a:p>
            <a:pPr algn="ctr">
              <a:lnSpc>
                <a:spcPts val="5592"/>
              </a:lnSpc>
            </a:pPr>
            <a:r>
              <a:rPr lang="en-US" b="true" sz="5178">
                <a:solidFill>
                  <a:srgbClr val="12302B"/>
                </a:solidFill>
                <a:latin typeface="Nourd Heavy"/>
                <a:ea typeface="Nourd Heavy"/>
                <a:cs typeface="Nourd Heavy"/>
                <a:sym typeface="Nourd Heavy"/>
              </a:rPr>
              <a:t> C) CÁLCULO DE EMISIONES DE GEI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DF8D9"/>
        </a:solidFill>
      </p:bgPr>
    </p:bg>
    <p:spTree>
      <p:nvGrpSpPr>
        <p:cNvPr id="1" name=""/>
        <p:cNvGrpSpPr/>
        <p:nvPr/>
      </p:nvGrpSpPr>
      <p:grpSpPr>
        <a:xfrm>
          <a:off x="0" y="0"/>
          <a:ext cx="0" cy="0"/>
          <a:chOff x="0" y="0"/>
          <a:chExt cx="0" cy="0"/>
        </a:xfrm>
      </p:grpSpPr>
      <p:grpSp>
        <p:nvGrpSpPr>
          <p:cNvPr name="Group 2" id="2"/>
          <p:cNvGrpSpPr/>
          <p:nvPr/>
        </p:nvGrpSpPr>
        <p:grpSpPr>
          <a:xfrm rot="0">
            <a:off x="655997" y="2203635"/>
            <a:ext cx="16940766" cy="7374548"/>
            <a:chOff x="0" y="0"/>
            <a:chExt cx="1531068" cy="666495"/>
          </a:xfrm>
        </p:grpSpPr>
        <p:sp>
          <p:nvSpPr>
            <p:cNvPr name="Freeform 3" id="3"/>
            <p:cNvSpPr/>
            <p:nvPr/>
          </p:nvSpPr>
          <p:spPr>
            <a:xfrm flipH="false" flipV="false" rot="0">
              <a:off x="0" y="0"/>
              <a:ext cx="1531068" cy="666495"/>
            </a:xfrm>
            <a:custGeom>
              <a:avLst/>
              <a:gdLst/>
              <a:ahLst/>
              <a:cxnLst/>
              <a:rect r="r" b="b" t="t" l="l"/>
              <a:pathLst>
                <a:path h="666495" w="1531068">
                  <a:moveTo>
                    <a:pt x="23307" y="0"/>
                  </a:moveTo>
                  <a:lnTo>
                    <a:pt x="1507761" y="0"/>
                  </a:lnTo>
                  <a:cubicBezTo>
                    <a:pt x="1520633" y="0"/>
                    <a:pt x="1531068" y="10435"/>
                    <a:pt x="1531068" y="23307"/>
                  </a:cubicBezTo>
                  <a:lnTo>
                    <a:pt x="1531068" y="643188"/>
                  </a:lnTo>
                  <a:cubicBezTo>
                    <a:pt x="1531068" y="656060"/>
                    <a:pt x="1520633" y="666495"/>
                    <a:pt x="1507761" y="666495"/>
                  </a:cubicBezTo>
                  <a:lnTo>
                    <a:pt x="23307" y="666495"/>
                  </a:lnTo>
                  <a:cubicBezTo>
                    <a:pt x="10435" y="666495"/>
                    <a:pt x="0" y="656060"/>
                    <a:pt x="0" y="643188"/>
                  </a:cubicBezTo>
                  <a:lnTo>
                    <a:pt x="0" y="23307"/>
                  </a:lnTo>
                  <a:cubicBezTo>
                    <a:pt x="0" y="10435"/>
                    <a:pt x="10435" y="0"/>
                    <a:pt x="23307" y="0"/>
                  </a:cubicBezTo>
                  <a:close/>
                </a:path>
              </a:pathLst>
            </a:custGeom>
            <a:solidFill>
              <a:srgbClr val="F2FFF0"/>
            </a:solidFill>
          </p:spPr>
        </p:sp>
        <p:sp>
          <p:nvSpPr>
            <p:cNvPr name="TextBox 4" id="4"/>
            <p:cNvSpPr txBox="true"/>
            <p:nvPr/>
          </p:nvSpPr>
          <p:spPr>
            <a:xfrm>
              <a:off x="0" y="-38100"/>
              <a:ext cx="1531068" cy="704595"/>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2241851" y="1539984"/>
            <a:ext cx="6300204" cy="6765615"/>
          </a:xfrm>
          <a:custGeom>
            <a:avLst/>
            <a:gdLst/>
            <a:ahLst/>
            <a:cxnLst/>
            <a:rect r="r" b="b" t="t" l="l"/>
            <a:pathLst>
              <a:path h="6765615" w="6300204">
                <a:moveTo>
                  <a:pt x="0" y="0"/>
                </a:moveTo>
                <a:lnTo>
                  <a:pt x="6300204" y="0"/>
                </a:lnTo>
                <a:lnTo>
                  <a:pt x="6300204" y="6765615"/>
                </a:lnTo>
                <a:lnTo>
                  <a:pt x="0" y="6765615"/>
                </a:lnTo>
                <a:lnTo>
                  <a:pt x="0" y="0"/>
                </a:lnTo>
                <a:close/>
              </a:path>
            </a:pathLst>
          </a:custGeom>
          <a:blipFill>
            <a:blip r:embed="rId2"/>
            <a:stretch>
              <a:fillRect l="0" t="-264" r="0" b="0"/>
            </a:stretch>
          </a:blipFill>
        </p:spPr>
      </p:sp>
      <p:sp>
        <p:nvSpPr>
          <p:cNvPr name="Freeform 6" id="6"/>
          <p:cNvSpPr/>
          <p:nvPr/>
        </p:nvSpPr>
        <p:spPr>
          <a:xfrm flipH="false" flipV="false" rot="0">
            <a:off x="15838714" y="-373667"/>
            <a:ext cx="3805899" cy="7212507"/>
          </a:xfrm>
          <a:custGeom>
            <a:avLst/>
            <a:gdLst/>
            <a:ahLst/>
            <a:cxnLst/>
            <a:rect r="r" b="b" t="t" l="l"/>
            <a:pathLst>
              <a:path h="7212507" w="3805899">
                <a:moveTo>
                  <a:pt x="0" y="0"/>
                </a:moveTo>
                <a:lnTo>
                  <a:pt x="3805899" y="0"/>
                </a:lnTo>
                <a:lnTo>
                  <a:pt x="3805899" y="7212507"/>
                </a:lnTo>
                <a:lnTo>
                  <a:pt x="0" y="72125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564048" y="5797470"/>
            <a:ext cx="3805899" cy="7212507"/>
          </a:xfrm>
          <a:custGeom>
            <a:avLst/>
            <a:gdLst/>
            <a:ahLst/>
            <a:cxnLst/>
            <a:rect r="r" b="b" t="t" l="l"/>
            <a:pathLst>
              <a:path h="7212507" w="3805899">
                <a:moveTo>
                  <a:pt x="3805899" y="0"/>
                </a:moveTo>
                <a:lnTo>
                  <a:pt x="0" y="0"/>
                </a:lnTo>
                <a:lnTo>
                  <a:pt x="0" y="7212507"/>
                </a:lnTo>
                <a:lnTo>
                  <a:pt x="3805899" y="7212507"/>
                </a:lnTo>
                <a:lnTo>
                  <a:pt x="380589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8650064" y="4735208"/>
            <a:ext cx="9343465" cy="1062262"/>
          </a:xfrm>
          <a:prstGeom prst="rect">
            <a:avLst/>
          </a:prstGeom>
        </p:spPr>
        <p:txBody>
          <a:bodyPr anchor="t" rtlCol="false" tIns="0" lIns="0" bIns="0" rIns="0">
            <a:spAutoFit/>
          </a:bodyPr>
          <a:lstStyle/>
          <a:p>
            <a:pPr algn="ctr">
              <a:lnSpc>
                <a:spcPts val="8650"/>
              </a:lnSpc>
              <a:spcBef>
                <a:spcPct val="0"/>
              </a:spcBef>
            </a:pPr>
            <a:r>
              <a:rPr lang="en-US" b="true" sz="6178">
                <a:solidFill>
                  <a:srgbClr val="12302B"/>
                </a:solidFill>
                <a:latin typeface="Nourd Heavy"/>
                <a:ea typeface="Nourd Heavy"/>
                <a:cs typeface="Nourd Heavy"/>
                <a:sym typeface="Nourd Heavy"/>
              </a:rPr>
              <a:t>OBJETIVOS</a:t>
            </a:r>
          </a:p>
        </p:txBody>
      </p:sp>
      <p:sp>
        <p:nvSpPr>
          <p:cNvPr name="Freeform 9" id="9"/>
          <p:cNvSpPr/>
          <p:nvPr/>
        </p:nvSpPr>
        <p:spPr>
          <a:xfrm flipH="false" flipV="false" rot="0">
            <a:off x="8650064" y="4380338"/>
            <a:ext cx="1895826" cy="1895826"/>
          </a:xfrm>
          <a:custGeom>
            <a:avLst/>
            <a:gdLst/>
            <a:ahLst/>
            <a:cxnLst/>
            <a:rect r="r" b="b" t="t" l="l"/>
            <a:pathLst>
              <a:path h="1895826" w="1895826">
                <a:moveTo>
                  <a:pt x="0" y="0"/>
                </a:moveTo>
                <a:lnTo>
                  <a:pt x="1895826" y="0"/>
                </a:lnTo>
                <a:lnTo>
                  <a:pt x="1895826" y="1895826"/>
                </a:lnTo>
                <a:lnTo>
                  <a:pt x="0" y="1895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08C"/>
        </a:solidFill>
      </p:bgPr>
    </p:bg>
    <p:spTree>
      <p:nvGrpSpPr>
        <p:cNvPr id="1" name=""/>
        <p:cNvGrpSpPr/>
        <p:nvPr/>
      </p:nvGrpSpPr>
      <p:grpSpPr>
        <a:xfrm>
          <a:off x="0" y="0"/>
          <a:ext cx="0" cy="0"/>
          <a:chOff x="0" y="0"/>
          <a:chExt cx="0" cy="0"/>
        </a:xfrm>
      </p:grpSpPr>
      <p:grpSp>
        <p:nvGrpSpPr>
          <p:cNvPr name="Group 2" id="2"/>
          <p:cNvGrpSpPr/>
          <p:nvPr/>
        </p:nvGrpSpPr>
        <p:grpSpPr>
          <a:xfrm rot="0">
            <a:off x="329279" y="1432361"/>
            <a:ext cx="17371188" cy="1903325"/>
            <a:chOff x="0" y="0"/>
            <a:chExt cx="1569968" cy="172018"/>
          </a:xfrm>
        </p:grpSpPr>
        <p:sp>
          <p:nvSpPr>
            <p:cNvPr name="Freeform 3" id="3"/>
            <p:cNvSpPr/>
            <p:nvPr/>
          </p:nvSpPr>
          <p:spPr>
            <a:xfrm flipH="false" flipV="false" rot="0">
              <a:off x="0" y="0"/>
              <a:ext cx="1569968" cy="172018"/>
            </a:xfrm>
            <a:custGeom>
              <a:avLst/>
              <a:gdLst/>
              <a:ahLst/>
              <a:cxnLst/>
              <a:rect r="r" b="b" t="t" l="l"/>
              <a:pathLst>
                <a:path h="172018" w="1569968">
                  <a:moveTo>
                    <a:pt x="22729" y="0"/>
                  </a:moveTo>
                  <a:lnTo>
                    <a:pt x="1547239" y="0"/>
                  </a:lnTo>
                  <a:cubicBezTo>
                    <a:pt x="1553267" y="0"/>
                    <a:pt x="1559049" y="2395"/>
                    <a:pt x="1563311" y="6657"/>
                  </a:cubicBezTo>
                  <a:cubicBezTo>
                    <a:pt x="1567574" y="10920"/>
                    <a:pt x="1569968" y="16701"/>
                    <a:pt x="1569968" y="22729"/>
                  </a:cubicBezTo>
                  <a:lnTo>
                    <a:pt x="1569968" y="149289"/>
                  </a:lnTo>
                  <a:cubicBezTo>
                    <a:pt x="1569968" y="155317"/>
                    <a:pt x="1567574" y="161098"/>
                    <a:pt x="1563311" y="165361"/>
                  </a:cubicBezTo>
                  <a:cubicBezTo>
                    <a:pt x="1559049" y="169624"/>
                    <a:pt x="1553267" y="172018"/>
                    <a:pt x="1547239" y="172018"/>
                  </a:cubicBezTo>
                  <a:lnTo>
                    <a:pt x="22729" y="172018"/>
                  </a:lnTo>
                  <a:cubicBezTo>
                    <a:pt x="16701" y="172018"/>
                    <a:pt x="10920" y="169624"/>
                    <a:pt x="6657" y="165361"/>
                  </a:cubicBezTo>
                  <a:cubicBezTo>
                    <a:pt x="2395" y="161098"/>
                    <a:pt x="0" y="155317"/>
                    <a:pt x="0" y="149289"/>
                  </a:cubicBezTo>
                  <a:lnTo>
                    <a:pt x="0" y="22729"/>
                  </a:lnTo>
                  <a:cubicBezTo>
                    <a:pt x="0" y="16701"/>
                    <a:pt x="2395" y="10920"/>
                    <a:pt x="6657" y="6657"/>
                  </a:cubicBezTo>
                  <a:cubicBezTo>
                    <a:pt x="10920" y="2395"/>
                    <a:pt x="16701" y="0"/>
                    <a:pt x="22729" y="0"/>
                  </a:cubicBezTo>
                  <a:close/>
                </a:path>
              </a:pathLst>
            </a:custGeom>
            <a:solidFill>
              <a:srgbClr val="FFFFF3"/>
            </a:solidFill>
          </p:spPr>
        </p:sp>
        <p:sp>
          <p:nvSpPr>
            <p:cNvPr name="TextBox 4" id="4"/>
            <p:cNvSpPr txBox="true"/>
            <p:nvPr/>
          </p:nvSpPr>
          <p:spPr>
            <a:xfrm>
              <a:off x="0" y="-38100"/>
              <a:ext cx="1569968" cy="210118"/>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2826217" y="3497611"/>
            <a:ext cx="11759368" cy="6555848"/>
          </a:xfrm>
          <a:custGeom>
            <a:avLst/>
            <a:gdLst/>
            <a:ahLst/>
            <a:cxnLst/>
            <a:rect r="r" b="b" t="t" l="l"/>
            <a:pathLst>
              <a:path h="6555848" w="11759368">
                <a:moveTo>
                  <a:pt x="0" y="0"/>
                </a:moveTo>
                <a:lnTo>
                  <a:pt x="11759368" y="0"/>
                </a:lnTo>
                <a:lnTo>
                  <a:pt x="11759368" y="6555848"/>
                </a:lnTo>
                <a:lnTo>
                  <a:pt x="0" y="6555848"/>
                </a:lnTo>
                <a:lnTo>
                  <a:pt x="0" y="0"/>
                </a:lnTo>
                <a:close/>
              </a:path>
            </a:pathLst>
          </a:custGeom>
          <a:blipFill>
            <a:blip r:embed="rId2"/>
            <a:stretch>
              <a:fillRect l="0" t="0" r="0" b="0"/>
            </a:stretch>
          </a:blipFill>
        </p:spPr>
      </p:sp>
      <p:sp>
        <p:nvSpPr>
          <p:cNvPr name="TextBox 6" id="6"/>
          <p:cNvSpPr txBox="true"/>
          <p:nvPr/>
        </p:nvSpPr>
        <p:spPr>
          <a:xfrm rot="0">
            <a:off x="-1028700" y="545114"/>
            <a:ext cx="18288000" cy="726623"/>
          </a:xfrm>
          <a:prstGeom prst="rect">
            <a:avLst/>
          </a:prstGeom>
        </p:spPr>
        <p:txBody>
          <a:bodyPr anchor="t" rtlCol="false" tIns="0" lIns="0" bIns="0" rIns="0">
            <a:spAutoFit/>
          </a:bodyPr>
          <a:lstStyle/>
          <a:p>
            <a:pPr algn="ctr">
              <a:lnSpc>
                <a:spcPts val="5592"/>
              </a:lnSpc>
            </a:pPr>
            <a:r>
              <a:rPr lang="en-US" b="true" sz="5178">
                <a:solidFill>
                  <a:srgbClr val="12302B"/>
                </a:solidFill>
                <a:latin typeface="Nourd Heavy"/>
                <a:ea typeface="Nourd Heavy"/>
                <a:cs typeface="Nourd Heavy"/>
                <a:sym typeface="Nourd Heavy"/>
              </a:rPr>
              <a:t> C) CÁLCULO DE EMISIONES DE GEI</a:t>
            </a:r>
          </a:p>
        </p:txBody>
      </p:sp>
      <p:sp>
        <p:nvSpPr>
          <p:cNvPr name="TextBox 7" id="7"/>
          <p:cNvSpPr txBox="true"/>
          <p:nvPr/>
        </p:nvSpPr>
        <p:spPr>
          <a:xfrm rot="0">
            <a:off x="1484308" y="1938391"/>
            <a:ext cx="15061131" cy="989231"/>
          </a:xfrm>
          <a:prstGeom prst="rect">
            <a:avLst/>
          </a:prstGeom>
        </p:spPr>
        <p:txBody>
          <a:bodyPr anchor="t" rtlCol="false" tIns="0" lIns="0" bIns="0" rIns="0">
            <a:spAutoFit/>
          </a:bodyPr>
          <a:lstStyle/>
          <a:p>
            <a:pPr algn="just" marL="578375" indent="-289188" lvl="1">
              <a:lnSpc>
                <a:spcPts val="3750"/>
              </a:lnSpc>
              <a:spcBef>
                <a:spcPct val="0"/>
              </a:spcBef>
              <a:buFont typeface="Arial"/>
              <a:buChar char="•"/>
            </a:pPr>
            <a:r>
              <a:rPr lang="en-US" b="true" sz="2678" spc="230" strike="noStrike" u="none">
                <a:solidFill>
                  <a:srgbClr val="004AAD"/>
                </a:solidFill>
                <a:latin typeface="Calibri (MS) Bold"/>
                <a:ea typeface="Calibri (MS) Bold"/>
                <a:cs typeface="Calibri (MS) Bold"/>
                <a:sym typeface="Calibri (MS) Bold"/>
              </a:rPr>
              <a:t>Calcularemos la</a:t>
            </a:r>
            <a:r>
              <a:rPr lang="en-US" b="true" sz="2678" spc="230" strike="noStrike" u="none">
                <a:solidFill>
                  <a:srgbClr val="D21313"/>
                </a:solidFill>
                <a:latin typeface="Calibri (MS) Bold"/>
                <a:ea typeface="Calibri (MS) Bold"/>
                <a:cs typeface="Calibri (MS) Bold"/>
                <a:sym typeface="Calibri (MS) Bold"/>
              </a:rPr>
              <a:t> emisión de CO2eq por el uso de combustibles fósiles</a:t>
            </a:r>
            <a:r>
              <a:rPr lang="en-US" b="true" sz="2678" spc="230" strike="noStrike" u="none">
                <a:solidFill>
                  <a:srgbClr val="004AAD"/>
                </a:solidFill>
                <a:latin typeface="Calibri (MS) Bold"/>
                <a:ea typeface="Calibri (MS) Bold"/>
                <a:cs typeface="Calibri (MS) Bold"/>
                <a:sym typeface="Calibri (MS) Bold"/>
              </a:rPr>
              <a:t> durante</a:t>
            </a:r>
          </a:p>
          <a:p>
            <a:pPr algn="just">
              <a:lnSpc>
                <a:spcPts val="3750"/>
              </a:lnSpc>
              <a:spcBef>
                <a:spcPct val="0"/>
              </a:spcBef>
            </a:pPr>
            <a:r>
              <a:rPr lang="en-US" b="true" sz="2678" spc="230" strike="noStrike" u="none">
                <a:solidFill>
                  <a:srgbClr val="004AAD"/>
                </a:solidFill>
                <a:latin typeface="Calibri (MS) Bold"/>
                <a:ea typeface="Calibri (MS) Bold"/>
                <a:cs typeface="Calibri (MS) Bold"/>
                <a:sym typeface="Calibri (MS) Bold"/>
              </a:rPr>
              <a:t>      un mes y la emisión total durante el mes de enero del 2024 hasta septiembre.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08C"/>
        </a:solidFill>
      </p:bgPr>
    </p:bg>
    <p:spTree>
      <p:nvGrpSpPr>
        <p:cNvPr id="1" name=""/>
        <p:cNvGrpSpPr/>
        <p:nvPr/>
      </p:nvGrpSpPr>
      <p:grpSpPr>
        <a:xfrm>
          <a:off x="0" y="0"/>
          <a:ext cx="0" cy="0"/>
          <a:chOff x="0" y="0"/>
          <a:chExt cx="0" cy="0"/>
        </a:xfrm>
      </p:grpSpPr>
      <p:grpSp>
        <p:nvGrpSpPr>
          <p:cNvPr name="Group 2" id="2"/>
          <p:cNvGrpSpPr/>
          <p:nvPr/>
        </p:nvGrpSpPr>
        <p:grpSpPr>
          <a:xfrm rot="0">
            <a:off x="200153" y="1410840"/>
            <a:ext cx="17887694" cy="8703992"/>
            <a:chOff x="0" y="0"/>
            <a:chExt cx="1616649" cy="786647"/>
          </a:xfrm>
        </p:grpSpPr>
        <p:sp>
          <p:nvSpPr>
            <p:cNvPr name="Freeform 3" id="3"/>
            <p:cNvSpPr/>
            <p:nvPr/>
          </p:nvSpPr>
          <p:spPr>
            <a:xfrm flipH="false" flipV="false" rot="0">
              <a:off x="0" y="0"/>
              <a:ext cx="1616649" cy="786647"/>
            </a:xfrm>
            <a:custGeom>
              <a:avLst/>
              <a:gdLst/>
              <a:ahLst/>
              <a:cxnLst/>
              <a:rect r="r" b="b" t="t" l="l"/>
              <a:pathLst>
                <a:path h="786647" w="1616649">
                  <a:moveTo>
                    <a:pt x="22073" y="0"/>
                  </a:moveTo>
                  <a:lnTo>
                    <a:pt x="1594576" y="0"/>
                  </a:lnTo>
                  <a:cubicBezTo>
                    <a:pt x="1606767" y="0"/>
                    <a:pt x="1616649" y="9882"/>
                    <a:pt x="1616649" y="22073"/>
                  </a:cubicBezTo>
                  <a:lnTo>
                    <a:pt x="1616649" y="764574"/>
                  </a:lnTo>
                  <a:cubicBezTo>
                    <a:pt x="1616649" y="776764"/>
                    <a:pt x="1606767" y="786647"/>
                    <a:pt x="1594576" y="786647"/>
                  </a:cubicBezTo>
                  <a:lnTo>
                    <a:pt x="22073" y="786647"/>
                  </a:lnTo>
                  <a:cubicBezTo>
                    <a:pt x="9882" y="786647"/>
                    <a:pt x="0" y="776764"/>
                    <a:pt x="0" y="764574"/>
                  </a:cubicBezTo>
                  <a:lnTo>
                    <a:pt x="0" y="22073"/>
                  </a:lnTo>
                  <a:cubicBezTo>
                    <a:pt x="0" y="9882"/>
                    <a:pt x="9882" y="0"/>
                    <a:pt x="22073" y="0"/>
                  </a:cubicBezTo>
                  <a:close/>
                </a:path>
              </a:pathLst>
            </a:custGeom>
            <a:solidFill>
              <a:srgbClr val="FFFFF3"/>
            </a:solidFill>
          </p:spPr>
        </p:sp>
        <p:sp>
          <p:nvSpPr>
            <p:cNvPr name="TextBox 4" id="4"/>
            <p:cNvSpPr txBox="true"/>
            <p:nvPr/>
          </p:nvSpPr>
          <p:spPr>
            <a:xfrm>
              <a:off x="0" y="-38100"/>
              <a:ext cx="1616649" cy="824747"/>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2017400" y="1648693"/>
            <a:ext cx="13256105" cy="8218785"/>
          </a:xfrm>
          <a:custGeom>
            <a:avLst/>
            <a:gdLst/>
            <a:ahLst/>
            <a:cxnLst/>
            <a:rect r="r" b="b" t="t" l="l"/>
            <a:pathLst>
              <a:path h="8218785" w="13256105">
                <a:moveTo>
                  <a:pt x="0" y="0"/>
                </a:moveTo>
                <a:lnTo>
                  <a:pt x="13256104" y="0"/>
                </a:lnTo>
                <a:lnTo>
                  <a:pt x="13256104" y="8218785"/>
                </a:lnTo>
                <a:lnTo>
                  <a:pt x="0" y="8218785"/>
                </a:lnTo>
                <a:lnTo>
                  <a:pt x="0" y="0"/>
                </a:lnTo>
                <a:close/>
              </a:path>
            </a:pathLst>
          </a:custGeom>
          <a:blipFill>
            <a:blip r:embed="rId2"/>
            <a:stretch>
              <a:fillRect l="0" t="0" r="0" b="0"/>
            </a:stretch>
          </a:blipFill>
        </p:spPr>
      </p:sp>
      <p:sp>
        <p:nvSpPr>
          <p:cNvPr name="TextBox 6" id="6"/>
          <p:cNvSpPr txBox="true"/>
          <p:nvPr/>
        </p:nvSpPr>
        <p:spPr>
          <a:xfrm rot="0">
            <a:off x="-1028700" y="545114"/>
            <a:ext cx="18288000" cy="726623"/>
          </a:xfrm>
          <a:prstGeom prst="rect">
            <a:avLst/>
          </a:prstGeom>
        </p:spPr>
        <p:txBody>
          <a:bodyPr anchor="t" rtlCol="false" tIns="0" lIns="0" bIns="0" rIns="0">
            <a:spAutoFit/>
          </a:bodyPr>
          <a:lstStyle/>
          <a:p>
            <a:pPr algn="ctr">
              <a:lnSpc>
                <a:spcPts val="5592"/>
              </a:lnSpc>
            </a:pPr>
            <a:r>
              <a:rPr lang="en-US" b="true" sz="5178">
                <a:solidFill>
                  <a:srgbClr val="12302B"/>
                </a:solidFill>
                <a:latin typeface="Nourd Heavy"/>
                <a:ea typeface="Nourd Heavy"/>
                <a:cs typeface="Nourd Heavy"/>
                <a:sym typeface="Nourd Heavy"/>
              </a:rPr>
              <a:t> C) CÁLCULO DE EMISIONES DE GEI</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08C"/>
        </a:solidFill>
      </p:bgPr>
    </p:bg>
    <p:spTree>
      <p:nvGrpSpPr>
        <p:cNvPr id="1" name=""/>
        <p:cNvGrpSpPr/>
        <p:nvPr/>
      </p:nvGrpSpPr>
      <p:grpSpPr>
        <a:xfrm>
          <a:off x="0" y="0"/>
          <a:ext cx="0" cy="0"/>
          <a:chOff x="0" y="0"/>
          <a:chExt cx="0" cy="0"/>
        </a:xfrm>
      </p:grpSpPr>
      <p:grpSp>
        <p:nvGrpSpPr>
          <p:cNvPr name="Group 2" id="2"/>
          <p:cNvGrpSpPr/>
          <p:nvPr/>
        </p:nvGrpSpPr>
        <p:grpSpPr>
          <a:xfrm rot="0">
            <a:off x="329279" y="1647572"/>
            <a:ext cx="17371188" cy="1386819"/>
            <a:chOff x="0" y="0"/>
            <a:chExt cx="1569968" cy="125338"/>
          </a:xfrm>
        </p:grpSpPr>
        <p:sp>
          <p:nvSpPr>
            <p:cNvPr name="Freeform 3" id="3"/>
            <p:cNvSpPr/>
            <p:nvPr/>
          </p:nvSpPr>
          <p:spPr>
            <a:xfrm flipH="false" flipV="false" rot="0">
              <a:off x="0" y="0"/>
              <a:ext cx="1569968" cy="125338"/>
            </a:xfrm>
            <a:custGeom>
              <a:avLst/>
              <a:gdLst/>
              <a:ahLst/>
              <a:cxnLst/>
              <a:rect r="r" b="b" t="t" l="l"/>
              <a:pathLst>
                <a:path h="125338" w="1569968">
                  <a:moveTo>
                    <a:pt x="22729" y="0"/>
                  </a:moveTo>
                  <a:lnTo>
                    <a:pt x="1547239" y="0"/>
                  </a:lnTo>
                  <a:cubicBezTo>
                    <a:pt x="1553267" y="0"/>
                    <a:pt x="1559049" y="2395"/>
                    <a:pt x="1563311" y="6657"/>
                  </a:cubicBezTo>
                  <a:cubicBezTo>
                    <a:pt x="1567574" y="10920"/>
                    <a:pt x="1569968" y="16701"/>
                    <a:pt x="1569968" y="22729"/>
                  </a:cubicBezTo>
                  <a:lnTo>
                    <a:pt x="1569968" y="102608"/>
                  </a:lnTo>
                  <a:cubicBezTo>
                    <a:pt x="1569968" y="108636"/>
                    <a:pt x="1567574" y="114418"/>
                    <a:pt x="1563311" y="118680"/>
                  </a:cubicBezTo>
                  <a:cubicBezTo>
                    <a:pt x="1559049" y="122943"/>
                    <a:pt x="1553267" y="125338"/>
                    <a:pt x="1547239" y="125338"/>
                  </a:cubicBezTo>
                  <a:lnTo>
                    <a:pt x="22729" y="125338"/>
                  </a:lnTo>
                  <a:cubicBezTo>
                    <a:pt x="16701" y="125338"/>
                    <a:pt x="10920" y="122943"/>
                    <a:pt x="6657" y="118680"/>
                  </a:cubicBezTo>
                  <a:cubicBezTo>
                    <a:pt x="2395" y="114418"/>
                    <a:pt x="0" y="108636"/>
                    <a:pt x="0" y="102608"/>
                  </a:cubicBezTo>
                  <a:lnTo>
                    <a:pt x="0" y="22729"/>
                  </a:lnTo>
                  <a:cubicBezTo>
                    <a:pt x="0" y="16701"/>
                    <a:pt x="2395" y="10920"/>
                    <a:pt x="6657" y="6657"/>
                  </a:cubicBezTo>
                  <a:cubicBezTo>
                    <a:pt x="10920" y="2395"/>
                    <a:pt x="16701" y="0"/>
                    <a:pt x="22729" y="0"/>
                  </a:cubicBezTo>
                  <a:close/>
                </a:path>
              </a:pathLst>
            </a:custGeom>
            <a:solidFill>
              <a:srgbClr val="FFFFF3"/>
            </a:solidFill>
          </p:spPr>
        </p:sp>
        <p:sp>
          <p:nvSpPr>
            <p:cNvPr name="TextBox 4" id="4"/>
            <p:cNvSpPr txBox="true"/>
            <p:nvPr/>
          </p:nvSpPr>
          <p:spPr>
            <a:xfrm>
              <a:off x="0" y="-38100"/>
              <a:ext cx="1569968" cy="163438"/>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1028700" y="3405866"/>
            <a:ext cx="16230600" cy="6436272"/>
          </a:xfrm>
          <a:custGeom>
            <a:avLst/>
            <a:gdLst/>
            <a:ahLst/>
            <a:cxnLst/>
            <a:rect r="r" b="b" t="t" l="l"/>
            <a:pathLst>
              <a:path h="6436272" w="16230600">
                <a:moveTo>
                  <a:pt x="0" y="0"/>
                </a:moveTo>
                <a:lnTo>
                  <a:pt x="16230600" y="0"/>
                </a:lnTo>
                <a:lnTo>
                  <a:pt x="16230600" y="6436272"/>
                </a:lnTo>
                <a:lnTo>
                  <a:pt x="0" y="6436272"/>
                </a:lnTo>
                <a:lnTo>
                  <a:pt x="0" y="0"/>
                </a:lnTo>
                <a:close/>
              </a:path>
            </a:pathLst>
          </a:custGeom>
          <a:blipFill>
            <a:blip r:embed="rId2"/>
            <a:stretch>
              <a:fillRect l="0" t="0" r="0" b="0"/>
            </a:stretch>
          </a:blipFill>
        </p:spPr>
      </p:sp>
      <p:sp>
        <p:nvSpPr>
          <p:cNvPr name="TextBox 6" id="6"/>
          <p:cNvSpPr txBox="true"/>
          <p:nvPr/>
        </p:nvSpPr>
        <p:spPr>
          <a:xfrm rot="0">
            <a:off x="-1028700" y="545114"/>
            <a:ext cx="18288000" cy="726623"/>
          </a:xfrm>
          <a:prstGeom prst="rect">
            <a:avLst/>
          </a:prstGeom>
        </p:spPr>
        <p:txBody>
          <a:bodyPr anchor="t" rtlCol="false" tIns="0" lIns="0" bIns="0" rIns="0">
            <a:spAutoFit/>
          </a:bodyPr>
          <a:lstStyle/>
          <a:p>
            <a:pPr algn="ctr">
              <a:lnSpc>
                <a:spcPts val="5592"/>
              </a:lnSpc>
            </a:pPr>
            <a:r>
              <a:rPr lang="en-US" b="true" sz="5178">
                <a:solidFill>
                  <a:srgbClr val="12302B"/>
                </a:solidFill>
                <a:latin typeface="Nourd Heavy"/>
                <a:ea typeface="Nourd Heavy"/>
                <a:cs typeface="Nourd Heavy"/>
                <a:sym typeface="Nourd Heavy"/>
              </a:rPr>
              <a:t> C) CÁLCULO DE EMISIONES DE GEI</a:t>
            </a:r>
          </a:p>
        </p:txBody>
      </p:sp>
      <p:sp>
        <p:nvSpPr>
          <p:cNvPr name="TextBox 7" id="7"/>
          <p:cNvSpPr txBox="true"/>
          <p:nvPr/>
        </p:nvSpPr>
        <p:spPr>
          <a:xfrm rot="0">
            <a:off x="441168" y="1837021"/>
            <a:ext cx="13755489" cy="989231"/>
          </a:xfrm>
          <a:prstGeom prst="rect">
            <a:avLst/>
          </a:prstGeom>
        </p:spPr>
        <p:txBody>
          <a:bodyPr anchor="t" rtlCol="false" tIns="0" lIns="0" bIns="0" rIns="0">
            <a:spAutoFit/>
          </a:bodyPr>
          <a:lstStyle/>
          <a:p>
            <a:pPr algn="just" marL="578375" indent="-289188" lvl="1">
              <a:lnSpc>
                <a:spcPts val="3750"/>
              </a:lnSpc>
              <a:spcBef>
                <a:spcPct val="0"/>
              </a:spcBef>
              <a:buFont typeface="Arial"/>
              <a:buChar char="•"/>
            </a:pPr>
            <a:r>
              <a:rPr lang="en-US" b="true" sz="2678" spc="230" strike="noStrike" u="none">
                <a:solidFill>
                  <a:srgbClr val="004AAD"/>
                </a:solidFill>
                <a:latin typeface="Calibri (MS) Bold"/>
                <a:ea typeface="Calibri (MS) Bold"/>
                <a:cs typeface="Calibri (MS) Bold"/>
                <a:sym typeface="Calibri (MS) Bold"/>
              </a:rPr>
              <a:t>Calcularemos la</a:t>
            </a:r>
            <a:r>
              <a:rPr lang="en-US" b="true" sz="2678" spc="230" strike="noStrike" u="none">
                <a:solidFill>
                  <a:srgbClr val="D21313"/>
                </a:solidFill>
                <a:latin typeface="Calibri (MS) Bold"/>
                <a:ea typeface="Calibri (MS) Bold"/>
                <a:cs typeface="Calibri (MS) Bold"/>
                <a:sym typeface="Calibri (MS) Bold"/>
              </a:rPr>
              <a:t> emisión de CO2 por los residuos de comida</a:t>
            </a:r>
            <a:r>
              <a:rPr lang="en-US" b="true" sz="2678" spc="230" strike="noStrike" u="none">
                <a:solidFill>
                  <a:srgbClr val="004AAD"/>
                </a:solidFill>
                <a:latin typeface="Calibri (MS) Bold"/>
                <a:ea typeface="Calibri (MS) Bold"/>
                <a:cs typeface="Calibri (MS) Bold"/>
                <a:sym typeface="Calibri (MS) Bold"/>
              </a:rPr>
              <a:t> durante un mes y </a:t>
            </a:r>
          </a:p>
          <a:p>
            <a:pPr algn="just">
              <a:lnSpc>
                <a:spcPts val="3750"/>
              </a:lnSpc>
              <a:spcBef>
                <a:spcPct val="0"/>
              </a:spcBef>
            </a:pPr>
            <a:r>
              <a:rPr lang="en-US" b="true" sz="2678" spc="230" strike="noStrike" u="none">
                <a:solidFill>
                  <a:srgbClr val="004AAD"/>
                </a:solidFill>
                <a:latin typeface="Calibri (MS) Bold"/>
                <a:ea typeface="Calibri (MS) Bold"/>
                <a:cs typeface="Calibri (MS) Bold"/>
                <a:sym typeface="Calibri (MS) Bold"/>
              </a:rPr>
              <a:t>      la </a:t>
            </a:r>
            <a:r>
              <a:rPr lang="en-US" b="true" sz="2678" spc="230" strike="noStrike" u="none">
                <a:solidFill>
                  <a:srgbClr val="D21313"/>
                </a:solidFill>
                <a:latin typeface="Calibri (MS) Bold"/>
                <a:ea typeface="Calibri (MS) Bold"/>
                <a:cs typeface="Calibri (MS) Bold"/>
                <a:sym typeface="Calibri (MS) Bold"/>
              </a:rPr>
              <a:t>emisión total desde el mes de enero del 2024</a:t>
            </a:r>
            <a:r>
              <a:rPr lang="en-US" b="true" sz="2678" spc="230" strike="noStrike" u="none">
                <a:solidFill>
                  <a:srgbClr val="004AAD"/>
                </a:solidFill>
                <a:latin typeface="Calibri (MS) Bold"/>
                <a:ea typeface="Calibri (MS) Bold"/>
                <a:cs typeface="Calibri (MS) Bold"/>
                <a:sym typeface="Calibri (MS) Bold"/>
              </a:rPr>
              <a:t> hasta el mes de septiembre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08C"/>
        </a:solidFill>
      </p:bgPr>
    </p:bg>
    <p:spTree>
      <p:nvGrpSpPr>
        <p:cNvPr id="1" name=""/>
        <p:cNvGrpSpPr/>
        <p:nvPr/>
      </p:nvGrpSpPr>
      <p:grpSpPr>
        <a:xfrm>
          <a:off x="0" y="0"/>
          <a:ext cx="0" cy="0"/>
          <a:chOff x="0" y="0"/>
          <a:chExt cx="0" cy="0"/>
        </a:xfrm>
      </p:grpSpPr>
      <p:grpSp>
        <p:nvGrpSpPr>
          <p:cNvPr name="Group 2" id="2"/>
          <p:cNvGrpSpPr/>
          <p:nvPr/>
        </p:nvGrpSpPr>
        <p:grpSpPr>
          <a:xfrm rot="0">
            <a:off x="402462" y="1271737"/>
            <a:ext cx="17371188" cy="1554062"/>
            <a:chOff x="0" y="0"/>
            <a:chExt cx="1569968" cy="140453"/>
          </a:xfrm>
        </p:grpSpPr>
        <p:sp>
          <p:nvSpPr>
            <p:cNvPr name="Freeform 3" id="3"/>
            <p:cNvSpPr/>
            <p:nvPr/>
          </p:nvSpPr>
          <p:spPr>
            <a:xfrm flipH="false" flipV="false" rot="0">
              <a:off x="0" y="0"/>
              <a:ext cx="1569968" cy="140453"/>
            </a:xfrm>
            <a:custGeom>
              <a:avLst/>
              <a:gdLst/>
              <a:ahLst/>
              <a:cxnLst/>
              <a:rect r="r" b="b" t="t" l="l"/>
              <a:pathLst>
                <a:path h="140453" w="1569968">
                  <a:moveTo>
                    <a:pt x="22729" y="0"/>
                  </a:moveTo>
                  <a:lnTo>
                    <a:pt x="1547239" y="0"/>
                  </a:lnTo>
                  <a:cubicBezTo>
                    <a:pt x="1553267" y="0"/>
                    <a:pt x="1559049" y="2395"/>
                    <a:pt x="1563311" y="6657"/>
                  </a:cubicBezTo>
                  <a:cubicBezTo>
                    <a:pt x="1567574" y="10920"/>
                    <a:pt x="1569968" y="16701"/>
                    <a:pt x="1569968" y="22729"/>
                  </a:cubicBezTo>
                  <a:lnTo>
                    <a:pt x="1569968" y="117723"/>
                  </a:lnTo>
                  <a:cubicBezTo>
                    <a:pt x="1569968" y="123751"/>
                    <a:pt x="1567574" y="129533"/>
                    <a:pt x="1563311" y="133795"/>
                  </a:cubicBezTo>
                  <a:cubicBezTo>
                    <a:pt x="1559049" y="138058"/>
                    <a:pt x="1553267" y="140453"/>
                    <a:pt x="1547239" y="140453"/>
                  </a:cubicBezTo>
                  <a:lnTo>
                    <a:pt x="22729" y="140453"/>
                  </a:lnTo>
                  <a:cubicBezTo>
                    <a:pt x="16701" y="140453"/>
                    <a:pt x="10920" y="138058"/>
                    <a:pt x="6657" y="133795"/>
                  </a:cubicBezTo>
                  <a:cubicBezTo>
                    <a:pt x="2395" y="129533"/>
                    <a:pt x="0" y="123751"/>
                    <a:pt x="0" y="117723"/>
                  </a:cubicBezTo>
                  <a:lnTo>
                    <a:pt x="0" y="22729"/>
                  </a:lnTo>
                  <a:cubicBezTo>
                    <a:pt x="0" y="16701"/>
                    <a:pt x="2395" y="10920"/>
                    <a:pt x="6657" y="6657"/>
                  </a:cubicBezTo>
                  <a:cubicBezTo>
                    <a:pt x="10920" y="2395"/>
                    <a:pt x="16701" y="0"/>
                    <a:pt x="22729" y="0"/>
                  </a:cubicBezTo>
                  <a:close/>
                </a:path>
              </a:pathLst>
            </a:custGeom>
            <a:solidFill>
              <a:srgbClr val="FFFFF3"/>
            </a:solidFill>
          </p:spPr>
        </p:sp>
        <p:sp>
          <p:nvSpPr>
            <p:cNvPr name="TextBox 4" id="4"/>
            <p:cNvSpPr txBox="true"/>
            <p:nvPr/>
          </p:nvSpPr>
          <p:spPr>
            <a:xfrm>
              <a:off x="0" y="-38100"/>
              <a:ext cx="1569968" cy="178553"/>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1744730" y="3016299"/>
            <a:ext cx="14193793" cy="3548448"/>
          </a:xfrm>
          <a:custGeom>
            <a:avLst/>
            <a:gdLst/>
            <a:ahLst/>
            <a:cxnLst/>
            <a:rect r="r" b="b" t="t" l="l"/>
            <a:pathLst>
              <a:path h="3548448" w="14193793">
                <a:moveTo>
                  <a:pt x="0" y="0"/>
                </a:moveTo>
                <a:lnTo>
                  <a:pt x="14193793" y="0"/>
                </a:lnTo>
                <a:lnTo>
                  <a:pt x="14193793" y="3548448"/>
                </a:lnTo>
                <a:lnTo>
                  <a:pt x="0" y="3548448"/>
                </a:lnTo>
                <a:lnTo>
                  <a:pt x="0" y="0"/>
                </a:lnTo>
                <a:close/>
              </a:path>
            </a:pathLst>
          </a:custGeom>
          <a:blipFill>
            <a:blip r:embed="rId2"/>
            <a:stretch>
              <a:fillRect l="0" t="0" r="0" b="0"/>
            </a:stretch>
          </a:blipFill>
        </p:spPr>
      </p:sp>
      <p:sp>
        <p:nvSpPr>
          <p:cNvPr name="Freeform 6" id="6"/>
          <p:cNvSpPr/>
          <p:nvPr/>
        </p:nvSpPr>
        <p:spPr>
          <a:xfrm flipH="false" flipV="false" rot="0">
            <a:off x="4182046" y="6755247"/>
            <a:ext cx="10255184" cy="3422668"/>
          </a:xfrm>
          <a:custGeom>
            <a:avLst/>
            <a:gdLst/>
            <a:ahLst/>
            <a:cxnLst/>
            <a:rect r="r" b="b" t="t" l="l"/>
            <a:pathLst>
              <a:path h="3422668" w="10255184">
                <a:moveTo>
                  <a:pt x="0" y="0"/>
                </a:moveTo>
                <a:lnTo>
                  <a:pt x="10255183" y="0"/>
                </a:lnTo>
                <a:lnTo>
                  <a:pt x="10255183" y="3422667"/>
                </a:lnTo>
                <a:lnTo>
                  <a:pt x="0" y="3422667"/>
                </a:lnTo>
                <a:lnTo>
                  <a:pt x="0" y="0"/>
                </a:lnTo>
                <a:close/>
              </a:path>
            </a:pathLst>
          </a:custGeom>
          <a:blipFill>
            <a:blip r:embed="rId3"/>
            <a:stretch>
              <a:fillRect l="0" t="0" r="0" b="0"/>
            </a:stretch>
          </a:blipFill>
        </p:spPr>
      </p:sp>
      <p:sp>
        <p:nvSpPr>
          <p:cNvPr name="TextBox 7" id="7"/>
          <p:cNvSpPr txBox="true"/>
          <p:nvPr/>
        </p:nvSpPr>
        <p:spPr>
          <a:xfrm rot="0">
            <a:off x="-1028700" y="545114"/>
            <a:ext cx="18288000" cy="726623"/>
          </a:xfrm>
          <a:prstGeom prst="rect">
            <a:avLst/>
          </a:prstGeom>
        </p:spPr>
        <p:txBody>
          <a:bodyPr anchor="t" rtlCol="false" tIns="0" lIns="0" bIns="0" rIns="0">
            <a:spAutoFit/>
          </a:bodyPr>
          <a:lstStyle/>
          <a:p>
            <a:pPr algn="ctr">
              <a:lnSpc>
                <a:spcPts val="5592"/>
              </a:lnSpc>
            </a:pPr>
            <a:r>
              <a:rPr lang="en-US" b="true" sz="5178">
                <a:solidFill>
                  <a:srgbClr val="12302B"/>
                </a:solidFill>
                <a:latin typeface="Nourd Heavy"/>
                <a:ea typeface="Nourd Heavy"/>
                <a:cs typeface="Nourd Heavy"/>
                <a:sym typeface="Nourd Heavy"/>
              </a:rPr>
              <a:t> C) CÁLCULO DE EMISIONES DE GEI</a:t>
            </a:r>
          </a:p>
        </p:txBody>
      </p:sp>
      <p:sp>
        <p:nvSpPr>
          <p:cNvPr name="TextBox 8" id="8"/>
          <p:cNvSpPr txBox="true"/>
          <p:nvPr/>
        </p:nvSpPr>
        <p:spPr>
          <a:xfrm rot="0">
            <a:off x="514350" y="1360318"/>
            <a:ext cx="16353258" cy="1465481"/>
          </a:xfrm>
          <a:prstGeom prst="rect">
            <a:avLst/>
          </a:prstGeom>
        </p:spPr>
        <p:txBody>
          <a:bodyPr anchor="t" rtlCol="false" tIns="0" lIns="0" bIns="0" rIns="0">
            <a:spAutoFit/>
          </a:bodyPr>
          <a:lstStyle/>
          <a:p>
            <a:pPr algn="just" marL="578375" indent="-289188" lvl="1">
              <a:lnSpc>
                <a:spcPts val="3750"/>
              </a:lnSpc>
              <a:spcBef>
                <a:spcPct val="0"/>
              </a:spcBef>
              <a:buFont typeface="Arial"/>
              <a:buChar char="•"/>
            </a:pPr>
            <a:r>
              <a:rPr lang="en-US" b="true" sz="2678" spc="230" strike="noStrike" u="none">
                <a:solidFill>
                  <a:srgbClr val="004AAD"/>
                </a:solidFill>
                <a:latin typeface="Calibri (MS) Bold"/>
                <a:ea typeface="Calibri (MS) Bold"/>
                <a:cs typeface="Calibri (MS) Bold"/>
                <a:sym typeface="Calibri (MS) Bold"/>
              </a:rPr>
              <a:t>Calcularemos la</a:t>
            </a:r>
            <a:r>
              <a:rPr lang="en-US" b="true" sz="2678" spc="230" strike="noStrike" u="none">
                <a:solidFill>
                  <a:srgbClr val="D21313"/>
                </a:solidFill>
                <a:latin typeface="Calibri (MS) Bold"/>
                <a:ea typeface="Calibri (MS) Bold"/>
                <a:cs typeface="Calibri (MS) Bold"/>
                <a:sym typeface="Calibri (MS) Bold"/>
              </a:rPr>
              <a:t> emisión de CO2eq durante un mes y durante el periodo del mes de enero hasta septiembre, del recorrido del carro que lleva la materia prima al restaurante</a:t>
            </a:r>
            <a:r>
              <a:rPr lang="en-US" b="true" sz="2678" spc="230" strike="noStrike" u="none">
                <a:solidFill>
                  <a:srgbClr val="004AAD"/>
                </a:solidFill>
                <a:latin typeface="Calibri (MS) Bold"/>
                <a:ea typeface="Calibri (MS) Bold"/>
                <a:cs typeface="Calibri (MS) Bold"/>
                <a:sym typeface="Calibri (MS) Bold"/>
              </a:rPr>
              <a:t> considerando que va tres veces a la semana.</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D0F1CA"/>
        </a:solidFill>
      </p:bgPr>
    </p:bg>
    <p:spTree>
      <p:nvGrpSpPr>
        <p:cNvPr id="1" name=""/>
        <p:cNvGrpSpPr/>
        <p:nvPr/>
      </p:nvGrpSpPr>
      <p:grpSpPr>
        <a:xfrm>
          <a:off x="0" y="0"/>
          <a:ext cx="0" cy="0"/>
          <a:chOff x="0" y="0"/>
          <a:chExt cx="0" cy="0"/>
        </a:xfrm>
      </p:grpSpPr>
      <p:grpSp>
        <p:nvGrpSpPr>
          <p:cNvPr name="Group 2" id="2"/>
          <p:cNvGrpSpPr/>
          <p:nvPr/>
        </p:nvGrpSpPr>
        <p:grpSpPr>
          <a:xfrm rot="0">
            <a:off x="8861382" y="-1042011"/>
            <a:ext cx="12371023" cy="1237102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4F4B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673617" y="1028700"/>
            <a:ext cx="17371188" cy="9258300"/>
            <a:chOff x="0" y="0"/>
            <a:chExt cx="1569968" cy="836744"/>
          </a:xfrm>
        </p:grpSpPr>
        <p:sp>
          <p:nvSpPr>
            <p:cNvPr name="Freeform 6" id="6"/>
            <p:cNvSpPr/>
            <p:nvPr/>
          </p:nvSpPr>
          <p:spPr>
            <a:xfrm flipH="false" flipV="false" rot="0">
              <a:off x="0" y="0"/>
              <a:ext cx="1569968" cy="836744"/>
            </a:xfrm>
            <a:custGeom>
              <a:avLst/>
              <a:gdLst/>
              <a:ahLst/>
              <a:cxnLst/>
              <a:rect r="r" b="b" t="t" l="l"/>
              <a:pathLst>
                <a:path h="836744" w="1569968">
                  <a:moveTo>
                    <a:pt x="22729" y="0"/>
                  </a:moveTo>
                  <a:lnTo>
                    <a:pt x="1547239" y="0"/>
                  </a:lnTo>
                  <a:cubicBezTo>
                    <a:pt x="1553267" y="0"/>
                    <a:pt x="1559049" y="2395"/>
                    <a:pt x="1563311" y="6657"/>
                  </a:cubicBezTo>
                  <a:cubicBezTo>
                    <a:pt x="1567574" y="10920"/>
                    <a:pt x="1569968" y="16701"/>
                    <a:pt x="1569968" y="22729"/>
                  </a:cubicBezTo>
                  <a:lnTo>
                    <a:pt x="1569968" y="814015"/>
                  </a:lnTo>
                  <a:cubicBezTo>
                    <a:pt x="1569968" y="820043"/>
                    <a:pt x="1567574" y="825824"/>
                    <a:pt x="1563311" y="830087"/>
                  </a:cubicBezTo>
                  <a:cubicBezTo>
                    <a:pt x="1559049" y="834349"/>
                    <a:pt x="1553267" y="836744"/>
                    <a:pt x="1547239" y="836744"/>
                  </a:cubicBezTo>
                  <a:lnTo>
                    <a:pt x="22729" y="836744"/>
                  </a:lnTo>
                  <a:cubicBezTo>
                    <a:pt x="16701" y="836744"/>
                    <a:pt x="10920" y="834349"/>
                    <a:pt x="6657" y="830087"/>
                  </a:cubicBezTo>
                  <a:cubicBezTo>
                    <a:pt x="2395" y="825824"/>
                    <a:pt x="0" y="820043"/>
                    <a:pt x="0" y="814015"/>
                  </a:cubicBezTo>
                  <a:lnTo>
                    <a:pt x="0" y="22729"/>
                  </a:lnTo>
                  <a:cubicBezTo>
                    <a:pt x="0" y="16701"/>
                    <a:pt x="2395" y="10920"/>
                    <a:pt x="6657" y="6657"/>
                  </a:cubicBezTo>
                  <a:cubicBezTo>
                    <a:pt x="10920" y="2395"/>
                    <a:pt x="16701" y="0"/>
                    <a:pt x="22729" y="0"/>
                  </a:cubicBezTo>
                  <a:close/>
                </a:path>
              </a:pathLst>
            </a:custGeom>
            <a:solidFill>
              <a:srgbClr val="FFFFF3"/>
            </a:solidFill>
          </p:spPr>
        </p:sp>
        <p:sp>
          <p:nvSpPr>
            <p:cNvPr name="TextBox 7" id="7"/>
            <p:cNvSpPr txBox="true"/>
            <p:nvPr/>
          </p:nvSpPr>
          <p:spPr>
            <a:xfrm>
              <a:off x="0" y="-38100"/>
              <a:ext cx="1569968" cy="874844"/>
            </a:xfrm>
            <a:prstGeom prst="rect">
              <a:avLst/>
            </a:prstGeom>
          </p:spPr>
          <p:txBody>
            <a:bodyPr anchor="ctr" rtlCol="false" tIns="50800" lIns="50800" bIns="50800" rIns="50800"/>
            <a:lstStyle/>
            <a:p>
              <a:pPr algn="ctr">
                <a:lnSpc>
                  <a:spcPts val="2239"/>
                </a:lnSpc>
              </a:pPr>
            </a:p>
          </p:txBody>
        </p:sp>
      </p:grpSp>
      <p:sp>
        <p:nvSpPr>
          <p:cNvPr name="Freeform 8" id="8"/>
          <p:cNvSpPr/>
          <p:nvPr/>
        </p:nvSpPr>
        <p:spPr>
          <a:xfrm flipH="false" flipV="false" rot="0">
            <a:off x="1231217" y="1987206"/>
            <a:ext cx="16534527" cy="6799824"/>
          </a:xfrm>
          <a:custGeom>
            <a:avLst/>
            <a:gdLst/>
            <a:ahLst/>
            <a:cxnLst/>
            <a:rect r="r" b="b" t="t" l="l"/>
            <a:pathLst>
              <a:path h="6799824" w="16534527">
                <a:moveTo>
                  <a:pt x="0" y="0"/>
                </a:moveTo>
                <a:lnTo>
                  <a:pt x="16534528" y="0"/>
                </a:lnTo>
                <a:lnTo>
                  <a:pt x="16534528" y="6799825"/>
                </a:lnTo>
                <a:lnTo>
                  <a:pt x="0" y="6799825"/>
                </a:lnTo>
                <a:lnTo>
                  <a:pt x="0" y="0"/>
                </a:lnTo>
                <a:close/>
              </a:path>
            </a:pathLst>
          </a:custGeom>
          <a:blipFill>
            <a:blip r:embed="rId2"/>
            <a:stretch>
              <a:fillRect l="0" t="0" r="0" b="0"/>
            </a:stretch>
          </a:blipFill>
        </p:spPr>
      </p:sp>
      <p:sp>
        <p:nvSpPr>
          <p:cNvPr name="TextBox 9" id="9"/>
          <p:cNvSpPr txBox="true"/>
          <p:nvPr/>
        </p:nvSpPr>
        <p:spPr>
          <a:xfrm rot="0">
            <a:off x="-83479" y="302077"/>
            <a:ext cx="18885380" cy="726623"/>
          </a:xfrm>
          <a:prstGeom prst="rect">
            <a:avLst/>
          </a:prstGeom>
        </p:spPr>
        <p:txBody>
          <a:bodyPr anchor="t" rtlCol="false" tIns="0" lIns="0" bIns="0" rIns="0">
            <a:spAutoFit/>
          </a:bodyPr>
          <a:lstStyle/>
          <a:p>
            <a:pPr algn="ctr">
              <a:lnSpc>
                <a:spcPts val="5592"/>
              </a:lnSpc>
            </a:pPr>
            <a:r>
              <a:rPr lang="en-US" b="true" sz="5178">
                <a:solidFill>
                  <a:srgbClr val="12302B"/>
                </a:solidFill>
                <a:latin typeface="Nourd Heavy"/>
                <a:ea typeface="Nourd Heavy"/>
                <a:cs typeface="Nourd Heavy"/>
                <a:sym typeface="Nourd Heavy"/>
              </a:rPr>
              <a:t>D) INVENTARIO DE GEI DEL PERIODO ELEGIDO</a:t>
            </a:r>
          </a:p>
        </p:txBody>
      </p:sp>
    </p:spTree>
  </p:cSld>
  <p:clrMapOvr>
    <a:masterClrMapping/>
  </p:clrMapOvr>
</p:sld>
</file>

<file path=ppt/slides/slide35.xml><?xml version="1.0" encoding="utf-8"?>
<p:sld xmlns:p="http://schemas.openxmlformats.org/presentationml/2006/main" xmlns:a="http://schemas.openxmlformats.org/drawingml/2006/main">
  <p:cSld>
    <p:bg>
      <p:bgPr>
        <a:solidFill>
          <a:srgbClr val="D0F1CA"/>
        </a:solidFill>
      </p:bgPr>
    </p:bg>
    <p:spTree>
      <p:nvGrpSpPr>
        <p:cNvPr id="1" name=""/>
        <p:cNvGrpSpPr/>
        <p:nvPr/>
      </p:nvGrpSpPr>
      <p:grpSpPr>
        <a:xfrm>
          <a:off x="0" y="0"/>
          <a:ext cx="0" cy="0"/>
          <a:chOff x="0" y="0"/>
          <a:chExt cx="0" cy="0"/>
        </a:xfrm>
      </p:grpSpPr>
      <p:grpSp>
        <p:nvGrpSpPr>
          <p:cNvPr name="Group 2" id="2"/>
          <p:cNvGrpSpPr/>
          <p:nvPr/>
        </p:nvGrpSpPr>
        <p:grpSpPr>
          <a:xfrm rot="0">
            <a:off x="8861382" y="-1042011"/>
            <a:ext cx="12371023" cy="1237102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4F4B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673617" y="1028700"/>
            <a:ext cx="17371188" cy="9258300"/>
            <a:chOff x="0" y="0"/>
            <a:chExt cx="1569968" cy="836744"/>
          </a:xfrm>
        </p:grpSpPr>
        <p:sp>
          <p:nvSpPr>
            <p:cNvPr name="Freeform 6" id="6"/>
            <p:cNvSpPr/>
            <p:nvPr/>
          </p:nvSpPr>
          <p:spPr>
            <a:xfrm flipH="false" flipV="false" rot="0">
              <a:off x="0" y="0"/>
              <a:ext cx="1569968" cy="836744"/>
            </a:xfrm>
            <a:custGeom>
              <a:avLst/>
              <a:gdLst/>
              <a:ahLst/>
              <a:cxnLst/>
              <a:rect r="r" b="b" t="t" l="l"/>
              <a:pathLst>
                <a:path h="836744" w="1569968">
                  <a:moveTo>
                    <a:pt x="22729" y="0"/>
                  </a:moveTo>
                  <a:lnTo>
                    <a:pt x="1547239" y="0"/>
                  </a:lnTo>
                  <a:cubicBezTo>
                    <a:pt x="1553267" y="0"/>
                    <a:pt x="1559049" y="2395"/>
                    <a:pt x="1563311" y="6657"/>
                  </a:cubicBezTo>
                  <a:cubicBezTo>
                    <a:pt x="1567574" y="10920"/>
                    <a:pt x="1569968" y="16701"/>
                    <a:pt x="1569968" y="22729"/>
                  </a:cubicBezTo>
                  <a:lnTo>
                    <a:pt x="1569968" y="814015"/>
                  </a:lnTo>
                  <a:cubicBezTo>
                    <a:pt x="1569968" y="820043"/>
                    <a:pt x="1567574" y="825824"/>
                    <a:pt x="1563311" y="830087"/>
                  </a:cubicBezTo>
                  <a:cubicBezTo>
                    <a:pt x="1559049" y="834349"/>
                    <a:pt x="1553267" y="836744"/>
                    <a:pt x="1547239" y="836744"/>
                  </a:cubicBezTo>
                  <a:lnTo>
                    <a:pt x="22729" y="836744"/>
                  </a:lnTo>
                  <a:cubicBezTo>
                    <a:pt x="16701" y="836744"/>
                    <a:pt x="10920" y="834349"/>
                    <a:pt x="6657" y="830087"/>
                  </a:cubicBezTo>
                  <a:cubicBezTo>
                    <a:pt x="2395" y="825824"/>
                    <a:pt x="0" y="820043"/>
                    <a:pt x="0" y="814015"/>
                  </a:cubicBezTo>
                  <a:lnTo>
                    <a:pt x="0" y="22729"/>
                  </a:lnTo>
                  <a:cubicBezTo>
                    <a:pt x="0" y="16701"/>
                    <a:pt x="2395" y="10920"/>
                    <a:pt x="6657" y="6657"/>
                  </a:cubicBezTo>
                  <a:cubicBezTo>
                    <a:pt x="10920" y="2395"/>
                    <a:pt x="16701" y="0"/>
                    <a:pt x="22729" y="0"/>
                  </a:cubicBezTo>
                  <a:close/>
                </a:path>
              </a:pathLst>
            </a:custGeom>
            <a:solidFill>
              <a:srgbClr val="FFFFF3"/>
            </a:solidFill>
          </p:spPr>
        </p:sp>
        <p:sp>
          <p:nvSpPr>
            <p:cNvPr name="TextBox 7" id="7"/>
            <p:cNvSpPr txBox="true"/>
            <p:nvPr/>
          </p:nvSpPr>
          <p:spPr>
            <a:xfrm>
              <a:off x="0" y="-38100"/>
              <a:ext cx="1569968" cy="874844"/>
            </a:xfrm>
            <a:prstGeom prst="rect">
              <a:avLst/>
            </a:prstGeom>
          </p:spPr>
          <p:txBody>
            <a:bodyPr anchor="ctr" rtlCol="false" tIns="50800" lIns="50800" bIns="50800" rIns="50800"/>
            <a:lstStyle/>
            <a:p>
              <a:pPr algn="ctr">
                <a:lnSpc>
                  <a:spcPts val="2239"/>
                </a:lnSpc>
              </a:pPr>
            </a:p>
          </p:txBody>
        </p:sp>
      </p:grpSp>
      <p:sp>
        <p:nvSpPr>
          <p:cNvPr name="TextBox 8" id="8"/>
          <p:cNvSpPr txBox="true"/>
          <p:nvPr/>
        </p:nvSpPr>
        <p:spPr>
          <a:xfrm rot="0">
            <a:off x="-83479" y="302077"/>
            <a:ext cx="18885380" cy="726623"/>
          </a:xfrm>
          <a:prstGeom prst="rect">
            <a:avLst/>
          </a:prstGeom>
        </p:spPr>
        <p:txBody>
          <a:bodyPr anchor="t" rtlCol="false" tIns="0" lIns="0" bIns="0" rIns="0">
            <a:spAutoFit/>
          </a:bodyPr>
          <a:lstStyle/>
          <a:p>
            <a:pPr algn="ctr">
              <a:lnSpc>
                <a:spcPts val="5592"/>
              </a:lnSpc>
            </a:pPr>
            <a:r>
              <a:rPr lang="en-US" b="true" sz="5178">
                <a:solidFill>
                  <a:srgbClr val="12302B"/>
                </a:solidFill>
                <a:latin typeface="Nourd Heavy"/>
                <a:ea typeface="Nourd Heavy"/>
                <a:cs typeface="Nourd Heavy"/>
                <a:sym typeface="Nourd Heavy"/>
              </a:rPr>
              <a:t>D) INVENTARIO DE GEI DEL PERIODO ELEGIDO</a:t>
            </a:r>
          </a:p>
        </p:txBody>
      </p:sp>
      <p:sp>
        <p:nvSpPr>
          <p:cNvPr name="TextBox 9" id="9"/>
          <p:cNvSpPr txBox="true"/>
          <p:nvPr/>
        </p:nvSpPr>
        <p:spPr>
          <a:xfrm rot="0">
            <a:off x="2042782" y="1393971"/>
            <a:ext cx="15031468" cy="8505825"/>
          </a:xfrm>
          <a:prstGeom prst="rect">
            <a:avLst/>
          </a:prstGeom>
        </p:spPr>
        <p:txBody>
          <a:bodyPr anchor="t" rtlCol="false" tIns="0" lIns="0" bIns="0" rIns="0">
            <a:spAutoFit/>
          </a:bodyPr>
          <a:lstStyle/>
          <a:p>
            <a:pPr algn="just">
              <a:lnSpc>
                <a:spcPts val="5033"/>
              </a:lnSpc>
            </a:pPr>
            <a:r>
              <a:rPr lang="en-US" b="true" sz="4194" spc="37">
                <a:solidFill>
                  <a:srgbClr val="000000"/>
                </a:solidFill>
                <a:latin typeface="TT Rounds Condensed Bold"/>
                <a:ea typeface="TT Rounds Condensed Bold"/>
                <a:cs typeface="TT Rounds Condensed Bold"/>
                <a:sym typeface="TT Rounds Condensed Bold"/>
              </a:rPr>
              <a:t>Emisiones de alcance 1</a:t>
            </a:r>
          </a:p>
          <a:p>
            <a:pPr algn="just">
              <a:lnSpc>
                <a:spcPts val="3920"/>
              </a:lnSpc>
            </a:pPr>
          </a:p>
          <a:p>
            <a:pPr algn="just">
              <a:lnSpc>
                <a:spcPts val="3920"/>
              </a:lnSpc>
              <a:spcBef>
                <a:spcPct val="0"/>
              </a:spcBef>
            </a:pPr>
            <a:r>
              <a:rPr lang="en-US" sz="3266" spc="29">
                <a:solidFill>
                  <a:srgbClr val="000000"/>
                </a:solidFill>
                <a:latin typeface="TT Rounds Condensed"/>
                <a:ea typeface="TT Rounds Condensed"/>
                <a:cs typeface="TT Rounds Condensed"/>
                <a:sym typeface="TT Rounds Condensed"/>
              </a:rPr>
              <a:t>En total se emitieron 62,207.55 kg de CO2e en uso de combustible fósiles y en residuos de comida 46.773 kg de CO2e . Lo que nos da un saldo de</a:t>
            </a:r>
            <a:r>
              <a:rPr lang="en-US" b="true" sz="3266" spc="29">
                <a:solidFill>
                  <a:srgbClr val="000000"/>
                </a:solidFill>
                <a:latin typeface="TT Rounds Condensed Bold"/>
                <a:ea typeface="TT Rounds Condensed Bold"/>
                <a:cs typeface="TT Rounds Condensed Bold"/>
                <a:sym typeface="TT Rounds Condensed Bold"/>
              </a:rPr>
              <a:t> 62,254.323 kg de CO2e.</a:t>
            </a:r>
          </a:p>
          <a:p>
            <a:pPr algn="just">
              <a:lnSpc>
                <a:spcPts val="5033"/>
              </a:lnSpc>
              <a:spcBef>
                <a:spcPct val="0"/>
              </a:spcBef>
            </a:pPr>
          </a:p>
          <a:p>
            <a:pPr algn="just">
              <a:lnSpc>
                <a:spcPts val="5033"/>
              </a:lnSpc>
              <a:spcBef>
                <a:spcPct val="0"/>
              </a:spcBef>
            </a:pPr>
            <a:r>
              <a:rPr lang="en-US" b="true" sz="4194" spc="37">
                <a:solidFill>
                  <a:srgbClr val="000000"/>
                </a:solidFill>
                <a:latin typeface="TT Rounds Condensed Bold"/>
                <a:ea typeface="TT Rounds Condensed Bold"/>
                <a:cs typeface="TT Rounds Condensed Bold"/>
                <a:sym typeface="TT Rounds Condensed Bold"/>
              </a:rPr>
              <a:t>Emisiones de alcance 2</a:t>
            </a:r>
          </a:p>
          <a:p>
            <a:pPr algn="just">
              <a:lnSpc>
                <a:spcPts val="3920"/>
              </a:lnSpc>
              <a:spcBef>
                <a:spcPct val="0"/>
              </a:spcBef>
            </a:pPr>
          </a:p>
          <a:p>
            <a:pPr algn="just">
              <a:lnSpc>
                <a:spcPts val="3920"/>
              </a:lnSpc>
              <a:spcBef>
                <a:spcPct val="0"/>
              </a:spcBef>
            </a:pPr>
            <a:r>
              <a:rPr lang="en-US" sz="3266" spc="29">
                <a:solidFill>
                  <a:srgbClr val="000000"/>
                </a:solidFill>
                <a:latin typeface="TT Rounds Condensed"/>
                <a:ea typeface="TT Rounds Condensed"/>
                <a:cs typeface="TT Rounds Condensed"/>
                <a:sym typeface="TT Rounds Condensed"/>
              </a:rPr>
              <a:t>En total se emitieron 16394.74 kg de CO2e por el consumo de electricidad. Lo que nos da un saldo de </a:t>
            </a:r>
            <a:r>
              <a:rPr lang="en-US" b="true" sz="3266" spc="29">
                <a:solidFill>
                  <a:srgbClr val="000000"/>
                </a:solidFill>
                <a:latin typeface="TT Rounds Condensed Bold"/>
                <a:ea typeface="TT Rounds Condensed Bold"/>
                <a:cs typeface="TT Rounds Condensed Bold"/>
                <a:sym typeface="TT Rounds Condensed Bold"/>
              </a:rPr>
              <a:t>16619.03 kg de CO2e</a:t>
            </a:r>
            <a:r>
              <a:rPr lang="en-US" sz="3266" spc="29">
                <a:solidFill>
                  <a:srgbClr val="000000"/>
                </a:solidFill>
                <a:latin typeface="TT Rounds Condensed"/>
                <a:ea typeface="TT Rounds Condensed"/>
                <a:cs typeface="TT Rounds Condensed"/>
                <a:sym typeface="TT Rounds Condensed"/>
              </a:rPr>
              <a:t>.</a:t>
            </a:r>
          </a:p>
          <a:p>
            <a:pPr algn="just">
              <a:lnSpc>
                <a:spcPts val="3920"/>
              </a:lnSpc>
              <a:spcBef>
                <a:spcPct val="0"/>
              </a:spcBef>
            </a:pPr>
          </a:p>
          <a:p>
            <a:pPr algn="just">
              <a:lnSpc>
                <a:spcPts val="5033"/>
              </a:lnSpc>
              <a:spcBef>
                <a:spcPct val="0"/>
              </a:spcBef>
            </a:pPr>
            <a:r>
              <a:rPr lang="en-US" b="true" sz="4194" spc="37">
                <a:solidFill>
                  <a:srgbClr val="000000"/>
                </a:solidFill>
                <a:latin typeface="TT Rounds Condensed Bold"/>
                <a:ea typeface="TT Rounds Condensed Bold"/>
                <a:cs typeface="TT Rounds Condensed Bold"/>
                <a:sym typeface="TT Rounds Condensed Bold"/>
              </a:rPr>
              <a:t>Emisiones de alcance 3</a:t>
            </a:r>
          </a:p>
          <a:p>
            <a:pPr algn="just">
              <a:lnSpc>
                <a:spcPts val="3920"/>
              </a:lnSpc>
              <a:spcBef>
                <a:spcPct val="0"/>
              </a:spcBef>
            </a:pPr>
          </a:p>
          <a:p>
            <a:pPr algn="just">
              <a:lnSpc>
                <a:spcPts val="3920"/>
              </a:lnSpc>
              <a:spcBef>
                <a:spcPct val="0"/>
              </a:spcBef>
            </a:pPr>
            <a:r>
              <a:rPr lang="en-US" sz="3266" spc="30">
                <a:solidFill>
                  <a:srgbClr val="000000"/>
                </a:solidFill>
                <a:latin typeface="TT Rounds Condensed"/>
                <a:ea typeface="TT Rounds Condensed"/>
                <a:cs typeface="TT Rounds Condensed"/>
                <a:sym typeface="TT Rounds Condensed"/>
              </a:rPr>
              <a:t>Por parte del consumo de agua se emitieron en total 61.578 kg de CO2e y por la llegada de la materia prima se emitieron en total 5.781 kg de CO2e. Además, tenemos el desplazamiento del dueño del Restaurant en total 239,94 kg de CO2e. Lo que nos da un saldo de </a:t>
            </a:r>
            <a:r>
              <a:rPr lang="en-US" b="true" sz="3266" spc="30">
                <a:solidFill>
                  <a:srgbClr val="000000"/>
                </a:solidFill>
                <a:latin typeface="TT Rounds Condensed Bold"/>
                <a:ea typeface="TT Rounds Condensed Bold"/>
                <a:cs typeface="TT Rounds Condensed Bold"/>
                <a:sym typeface="TT Rounds Condensed Bold"/>
              </a:rPr>
              <a:t>307.299 kg de CO2e.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D0F1CA"/>
        </a:solidFill>
      </p:bgPr>
    </p:bg>
    <p:spTree>
      <p:nvGrpSpPr>
        <p:cNvPr id="1" name=""/>
        <p:cNvGrpSpPr/>
        <p:nvPr/>
      </p:nvGrpSpPr>
      <p:grpSpPr>
        <a:xfrm>
          <a:off x="0" y="0"/>
          <a:ext cx="0" cy="0"/>
          <a:chOff x="0" y="0"/>
          <a:chExt cx="0" cy="0"/>
        </a:xfrm>
      </p:grpSpPr>
      <p:grpSp>
        <p:nvGrpSpPr>
          <p:cNvPr name="Group 2" id="2"/>
          <p:cNvGrpSpPr/>
          <p:nvPr/>
        </p:nvGrpSpPr>
        <p:grpSpPr>
          <a:xfrm rot="0">
            <a:off x="8861382" y="-1042011"/>
            <a:ext cx="12371023" cy="1237102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99D19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673617" y="2265636"/>
            <a:ext cx="16940766" cy="7374548"/>
            <a:chOff x="0" y="0"/>
            <a:chExt cx="1531068" cy="666495"/>
          </a:xfrm>
        </p:grpSpPr>
        <p:sp>
          <p:nvSpPr>
            <p:cNvPr name="Freeform 6" id="6"/>
            <p:cNvSpPr/>
            <p:nvPr/>
          </p:nvSpPr>
          <p:spPr>
            <a:xfrm flipH="false" flipV="false" rot="0">
              <a:off x="0" y="0"/>
              <a:ext cx="1531068" cy="666495"/>
            </a:xfrm>
            <a:custGeom>
              <a:avLst/>
              <a:gdLst/>
              <a:ahLst/>
              <a:cxnLst/>
              <a:rect r="r" b="b" t="t" l="l"/>
              <a:pathLst>
                <a:path h="666495" w="1531068">
                  <a:moveTo>
                    <a:pt x="23307" y="0"/>
                  </a:moveTo>
                  <a:lnTo>
                    <a:pt x="1507761" y="0"/>
                  </a:lnTo>
                  <a:cubicBezTo>
                    <a:pt x="1520633" y="0"/>
                    <a:pt x="1531068" y="10435"/>
                    <a:pt x="1531068" y="23307"/>
                  </a:cubicBezTo>
                  <a:lnTo>
                    <a:pt x="1531068" y="643188"/>
                  </a:lnTo>
                  <a:cubicBezTo>
                    <a:pt x="1531068" y="656060"/>
                    <a:pt x="1520633" y="666495"/>
                    <a:pt x="1507761" y="666495"/>
                  </a:cubicBezTo>
                  <a:lnTo>
                    <a:pt x="23307" y="666495"/>
                  </a:lnTo>
                  <a:cubicBezTo>
                    <a:pt x="10435" y="666495"/>
                    <a:pt x="0" y="656060"/>
                    <a:pt x="0" y="643188"/>
                  </a:cubicBezTo>
                  <a:lnTo>
                    <a:pt x="0" y="23307"/>
                  </a:lnTo>
                  <a:cubicBezTo>
                    <a:pt x="0" y="10435"/>
                    <a:pt x="10435" y="0"/>
                    <a:pt x="23307" y="0"/>
                  </a:cubicBezTo>
                  <a:close/>
                </a:path>
              </a:pathLst>
            </a:custGeom>
            <a:solidFill>
              <a:srgbClr val="FFFFF3"/>
            </a:solidFill>
          </p:spPr>
        </p:sp>
        <p:sp>
          <p:nvSpPr>
            <p:cNvPr name="TextBox 7" id="7"/>
            <p:cNvSpPr txBox="true"/>
            <p:nvPr/>
          </p:nvSpPr>
          <p:spPr>
            <a:xfrm>
              <a:off x="0" y="-38100"/>
              <a:ext cx="1531068" cy="704595"/>
            </a:xfrm>
            <a:prstGeom prst="rect">
              <a:avLst/>
            </a:prstGeom>
          </p:spPr>
          <p:txBody>
            <a:bodyPr anchor="ctr" rtlCol="false" tIns="50800" lIns="50800" bIns="50800" rIns="50800"/>
            <a:lstStyle/>
            <a:p>
              <a:pPr algn="ctr">
                <a:lnSpc>
                  <a:spcPts val="2239"/>
                </a:lnSpc>
              </a:pPr>
            </a:p>
          </p:txBody>
        </p:sp>
      </p:grpSp>
      <p:sp>
        <p:nvSpPr>
          <p:cNvPr name="Freeform 8" id="8"/>
          <p:cNvSpPr/>
          <p:nvPr/>
        </p:nvSpPr>
        <p:spPr>
          <a:xfrm flipH="false" flipV="false" rot="-509019">
            <a:off x="5547357" y="1715410"/>
            <a:ext cx="2392763" cy="2535683"/>
          </a:xfrm>
          <a:custGeom>
            <a:avLst/>
            <a:gdLst/>
            <a:ahLst/>
            <a:cxnLst/>
            <a:rect r="r" b="b" t="t" l="l"/>
            <a:pathLst>
              <a:path h="2535683" w="2392763">
                <a:moveTo>
                  <a:pt x="0" y="0"/>
                </a:moveTo>
                <a:lnTo>
                  <a:pt x="2392763" y="0"/>
                </a:lnTo>
                <a:lnTo>
                  <a:pt x="2392763" y="2535683"/>
                </a:lnTo>
                <a:lnTo>
                  <a:pt x="0" y="25356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6615663" y="1268835"/>
            <a:ext cx="4230168" cy="4114800"/>
          </a:xfrm>
          <a:custGeom>
            <a:avLst/>
            <a:gdLst/>
            <a:ahLst/>
            <a:cxnLst/>
            <a:rect r="r" b="b" t="t" l="l"/>
            <a:pathLst>
              <a:path h="4114800" w="4230168">
                <a:moveTo>
                  <a:pt x="0" y="0"/>
                </a:moveTo>
                <a:lnTo>
                  <a:pt x="4230168" y="0"/>
                </a:lnTo>
                <a:lnTo>
                  <a:pt x="42301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553731" y="3577474"/>
            <a:ext cx="1358609" cy="2081435"/>
          </a:xfrm>
          <a:custGeom>
            <a:avLst/>
            <a:gdLst/>
            <a:ahLst/>
            <a:cxnLst/>
            <a:rect r="r" b="b" t="t" l="l"/>
            <a:pathLst>
              <a:path h="2081435" w="1358609">
                <a:moveTo>
                  <a:pt x="0" y="0"/>
                </a:moveTo>
                <a:lnTo>
                  <a:pt x="1358610" y="0"/>
                </a:lnTo>
                <a:lnTo>
                  <a:pt x="1358610" y="2081436"/>
                </a:lnTo>
                <a:lnTo>
                  <a:pt x="0" y="20814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28700" y="5658910"/>
            <a:ext cx="1602616" cy="1602616"/>
          </a:xfrm>
          <a:custGeom>
            <a:avLst/>
            <a:gdLst/>
            <a:ahLst/>
            <a:cxnLst/>
            <a:rect r="r" b="b" t="t" l="l"/>
            <a:pathLst>
              <a:path h="1602616" w="1602616">
                <a:moveTo>
                  <a:pt x="0" y="0"/>
                </a:moveTo>
                <a:lnTo>
                  <a:pt x="1602616" y="0"/>
                </a:lnTo>
                <a:lnTo>
                  <a:pt x="1602616" y="1602616"/>
                </a:lnTo>
                <a:lnTo>
                  <a:pt x="0" y="16026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2002865" y="5829085"/>
            <a:ext cx="15422889" cy="2157637"/>
          </a:xfrm>
          <a:prstGeom prst="rect">
            <a:avLst/>
          </a:prstGeom>
        </p:spPr>
        <p:txBody>
          <a:bodyPr anchor="t" rtlCol="false" tIns="0" lIns="0" bIns="0" rIns="0">
            <a:spAutoFit/>
          </a:bodyPr>
          <a:lstStyle/>
          <a:p>
            <a:pPr algn="ctr">
              <a:lnSpc>
                <a:spcPts val="8650"/>
              </a:lnSpc>
              <a:spcBef>
                <a:spcPct val="0"/>
              </a:spcBef>
            </a:pPr>
            <a:r>
              <a:rPr lang="en-US" b="true" sz="6178">
                <a:solidFill>
                  <a:srgbClr val="12302B"/>
                </a:solidFill>
                <a:latin typeface="Nourd Heavy"/>
                <a:ea typeface="Nourd Heavy"/>
                <a:cs typeface="Nourd Heavy"/>
                <a:sym typeface="Nourd Heavy"/>
              </a:rPr>
              <a:t>DISCUSIÓN DE LOS RESULTADOS OBTENIDOS</a:t>
            </a:r>
          </a:p>
        </p:txBody>
      </p:sp>
      <p:sp>
        <p:nvSpPr>
          <p:cNvPr name="TextBox 13" id="13"/>
          <p:cNvSpPr txBox="true"/>
          <p:nvPr/>
        </p:nvSpPr>
        <p:spPr>
          <a:xfrm rot="0">
            <a:off x="4612077" y="9130038"/>
            <a:ext cx="9028607" cy="273685"/>
          </a:xfrm>
          <a:prstGeom prst="rect">
            <a:avLst/>
          </a:prstGeom>
        </p:spPr>
        <p:txBody>
          <a:bodyPr anchor="t" rtlCol="false" tIns="0" lIns="0" bIns="0" rIns="0">
            <a:spAutoFit/>
          </a:bodyPr>
          <a:lstStyle/>
          <a:p>
            <a:pPr algn="ctr">
              <a:lnSpc>
                <a:spcPts val="2239"/>
              </a:lnSpc>
              <a:spcBef>
                <a:spcPct val="0"/>
              </a:spcBef>
            </a:pPr>
            <a:r>
              <a:rPr lang="en-US" b="true" sz="1599" spc="137">
                <a:solidFill>
                  <a:srgbClr val="12302B"/>
                </a:solidFill>
                <a:latin typeface="Quicksand Medium"/>
                <a:ea typeface="Quicksand Medium"/>
                <a:cs typeface="Quicksand Medium"/>
                <a:sym typeface="Quicksand Medium"/>
              </a:rPr>
              <a:t>una presentación especial de @sitioincreible</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08C"/>
        </a:solidFill>
      </p:bgPr>
    </p:bg>
    <p:spTree>
      <p:nvGrpSpPr>
        <p:cNvPr id="1" name=""/>
        <p:cNvGrpSpPr/>
        <p:nvPr/>
      </p:nvGrpSpPr>
      <p:grpSpPr>
        <a:xfrm>
          <a:off x="0" y="0"/>
          <a:ext cx="0" cy="0"/>
          <a:chOff x="0" y="0"/>
          <a:chExt cx="0" cy="0"/>
        </a:xfrm>
      </p:grpSpPr>
      <p:grpSp>
        <p:nvGrpSpPr>
          <p:cNvPr name="Group 2" id="2"/>
          <p:cNvGrpSpPr/>
          <p:nvPr/>
        </p:nvGrpSpPr>
        <p:grpSpPr>
          <a:xfrm rot="0">
            <a:off x="835025" y="1913717"/>
            <a:ext cx="16876203" cy="7245421"/>
            <a:chOff x="0" y="0"/>
            <a:chExt cx="1525233" cy="654825"/>
          </a:xfrm>
        </p:grpSpPr>
        <p:sp>
          <p:nvSpPr>
            <p:cNvPr name="Freeform 3" id="3"/>
            <p:cNvSpPr/>
            <p:nvPr/>
          </p:nvSpPr>
          <p:spPr>
            <a:xfrm flipH="false" flipV="false" rot="0">
              <a:off x="0" y="0"/>
              <a:ext cx="1525233" cy="654825"/>
            </a:xfrm>
            <a:custGeom>
              <a:avLst/>
              <a:gdLst/>
              <a:ahLst/>
              <a:cxnLst/>
              <a:rect r="r" b="b" t="t" l="l"/>
              <a:pathLst>
                <a:path h="654825" w="1525233">
                  <a:moveTo>
                    <a:pt x="23396" y="0"/>
                  </a:moveTo>
                  <a:lnTo>
                    <a:pt x="1501837" y="0"/>
                  </a:lnTo>
                  <a:cubicBezTo>
                    <a:pt x="1508042" y="0"/>
                    <a:pt x="1513993" y="2465"/>
                    <a:pt x="1518380" y="6853"/>
                  </a:cubicBezTo>
                  <a:cubicBezTo>
                    <a:pt x="1522768" y="11240"/>
                    <a:pt x="1525233" y="17191"/>
                    <a:pt x="1525233" y="23396"/>
                  </a:cubicBezTo>
                  <a:lnTo>
                    <a:pt x="1525233" y="631429"/>
                  </a:lnTo>
                  <a:cubicBezTo>
                    <a:pt x="1525233" y="644350"/>
                    <a:pt x="1514758" y="654825"/>
                    <a:pt x="1501837" y="654825"/>
                  </a:cubicBezTo>
                  <a:lnTo>
                    <a:pt x="23396" y="654825"/>
                  </a:lnTo>
                  <a:cubicBezTo>
                    <a:pt x="10475" y="654825"/>
                    <a:pt x="0" y="644350"/>
                    <a:pt x="0" y="631429"/>
                  </a:cubicBezTo>
                  <a:lnTo>
                    <a:pt x="0" y="23396"/>
                  </a:lnTo>
                  <a:cubicBezTo>
                    <a:pt x="0" y="10475"/>
                    <a:pt x="10475" y="0"/>
                    <a:pt x="23396" y="0"/>
                  </a:cubicBezTo>
                  <a:close/>
                </a:path>
              </a:pathLst>
            </a:custGeom>
            <a:solidFill>
              <a:srgbClr val="FFFFF3"/>
            </a:solidFill>
          </p:spPr>
        </p:sp>
        <p:sp>
          <p:nvSpPr>
            <p:cNvPr name="TextBox 4" id="4"/>
            <p:cNvSpPr txBox="true"/>
            <p:nvPr/>
          </p:nvSpPr>
          <p:spPr>
            <a:xfrm>
              <a:off x="0" y="-38100"/>
              <a:ext cx="1525233" cy="692925"/>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3713694" y="-176012"/>
            <a:ext cx="6097439" cy="3185912"/>
          </a:xfrm>
          <a:custGeom>
            <a:avLst/>
            <a:gdLst/>
            <a:ahLst/>
            <a:cxnLst/>
            <a:rect r="r" b="b" t="t" l="l"/>
            <a:pathLst>
              <a:path h="3185912" w="6097439">
                <a:moveTo>
                  <a:pt x="0" y="0"/>
                </a:moveTo>
                <a:lnTo>
                  <a:pt x="6097439" y="0"/>
                </a:lnTo>
                <a:lnTo>
                  <a:pt x="6097439" y="3185912"/>
                </a:lnTo>
                <a:lnTo>
                  <a:pt x="0" y="3185912"/>
                </a:lnTo>
                <a:lnTo>
                  <a:pt x="0" y="0"/>
                </a:lnTo>
                <a:close/>
              </a:path>
            </a:pathLst>
          </a:custGeom>
          <a:blipFill>
            <a:blip r:embed="rId2"/>
            <a:stretch>
              <a:fillRect l="0" t="0" r="0" b="0"/>
            </a:stretch>
          </a:blipFill>
        </p:spPr>
      </p:sp>
      <p:sp>
        <p:nvSpPr>
          <p:cNvPr name="Freeform 6" id="6"/>
          <p:cNvSpPr/>
          <p:nvPr/>
        </p:nvSpPr>
        <p:spPr>
          <a:xfrm flipH="false" flipV="false" rot="0">
            <a:off x="15065669" y="901246"/>
            <a:ext cx="6097439" cy="3185912"/>
          </a:xfrm>
          <a:custGeom>
            <a:avLst/>
            <a:gdLst/>
            <a:ahLst/>
            <a:cxnLst/>
            <a:rect r="r" b="b" t="t" l="l"/>
            <a:pathLst>
              <a:path h="3185912" w="6097439">
                <a:moveTo>
                  <a:pt x="0" y="0"/>
                </a:moveTo>
                <a:lnTo>
                  <a:pt x="6097438" y="0"/>
                </a:lnTo>
                <a:lnTo>
                  <a:pt x="6097438" y="3185912"/>
                </a:lnTo>
                <a:lnTo>
                  <a:pt x="0" y="3185912"/>
                </a:lnTo>
                <a:lnTo>
                  <a:pt x="0" y="0"/>
                </a:lnTo>
                <a:close/>
              </a:path>
            </a:pathLst>
          </a:custGeom>
          <a:blipFill>
            <a:blip r:embed="rId2"/>
            <a:stretch>
              <a:fillRect l="0" t="0" r="0" b="0"/>
            </a:stretch>
          </a:blipFill>
        </p:spPr>
      </p:sp>
      <p:sp>
        <p:nvSpPr>
          <p:cNvPr name="TextBox 7" id="7"/>
          <p:cNvSpPr txBox="true"/>
          <p:nvPr/>
        </p:nvSpPr>
        <p:spPr>
          <a:xfrm rot="0">
            <a:off x="1157856" y="3486507"/>
            <a:ext cx="16553372" cy="3995066"/>
          </a:xfrm>
          <a:prstGeom prst="rect">
            <a:avLst/>
          </a:prstGeom>
        </p:spPr>
        <p:txBody>
          <a:bodyPr anchor="t" rtlCol="false" tIns="0" lIns="0" bIns="0" rIns="0">
            <a:spAutoFit/>
          </a:bodyPr>
          <a:lstStyle/>
          <a:p>
            <a:pPr algn="just" marL="612927" indent="-306463" lvl="1">
              <a:lnSpc>
                <a:spcPts val="3974"/>
              </a:lnSpc>
              <a:spcBef>
                <a:spcPct val="0"/>
              </a:spcBef>
              <a:buFont typeface="Arial"/>
              <a:buChar char="•"/>
            </a:pPr>
            <a:r>
              <a:rPr lang="en-US" b="true" sz="2838" spc="244" strike="noStrike" u="none">
                <a:solidFill>
                  <a:srgbClr val="2B5098"/>
                </a:solidFill>
                <a:latin typeface="Calibri (MS) Bold"/>
                <a:ea typeface="Calibri (MS) Bold"/>
                <a:cs typeface="Calibri (MS) Bold"/>
                <a:sym typeface="Calibri (MS) Bold"/>
              </a:rPr>
              <a:t>El objetivo fue calcular la huella de carbono mensual del restaurante "Kin Fu" y su impacto ambiental como microempresa. </a:t>
            </a:r>
          </a:p>
          <a:p>
            <a:pPr algn="just">
              <a:lnSpc>
                <a:spcPts val="3974"/>
              </a:lnSpc>
              <a:spcBef>
                <a:spcPct val="0"/>
              </a:spcBef>
            </a:pPr>
          </a:p>
          <a:p>
            <a:pPr algn="just" marL="612927" indent="-306463" lvl="1">
              <a:lnSpc>
                <a:spcPts val="3974"/>
              </a:lnSpc>
              <a:spcBef>
                <a:spcPct val="0"/>
              </a:spcBef>
              <a:buFont typeface="Arial"/>
              <a:buChar char="•"/>
            </a:pPr>
            <a:r>
              <a:rPr lang="en-US" b="true" sz="2838" spc="244" strike="noStrike" u="none">
                <a:solidFill>
                  <a:srgbClr val="2B5098"/>
                </a:solidFill>
                <a:latin typeface="Calibri (MS) Bold"/>
                <a:ea typeface="Calibri (MS) Bold"/>
                <a:cs typeface="Calibri (MS) Bold"/>
                <a:sym typeface="Calibri (MS) Bold"/>
              </a:rPr>
              <a:t>De enero a septiembre, se emitieron un total de 62,254.323 kg de CO2eq en alcance 1, </a:t>
            </a:r>
          </a:p>
          <a:p>
            <a:pPr algn="just">
              <a:lnSpc>
                <a:spcPts val="3974"/>
              </a:lnSpc>
              <a:spcBef>
                <a:spcPct val="0"/>
              </a:spcBef>
            </a:pPr>
            <a:r>
              <a:rPr lang="en-US" b="true" sz="2838" spc="244" strike="noStrike" u="none">
                <a:solidFill>
                  <a:srgbClr val="2B5098"/>
                </a:solidFill>
                <a:latin typeface="Calibri (MS) Bold"/>
                <a:ea typeface="Calibri (MS) Bold"/>
                <a:cs typeface="Calibri (MS) Bold"/>
                <a:sym typeface="Calibri (MS) Bold"/>
              </a:rPr>
              <a:t>   16619.03 kg en alcance 2 y 307.299 kg en alcance 3, </a:t>
            </a:r>
          </a:p>
          <a:p>
            <a:pPr algn="just">
              <a:lnSpc>
                <a:spcPts val="3974"/>
              </a:lnSpc>
              <a:spcBef>
                <a:spcPct val="0"/>
              </a:spcBef>
            </a:pPr>
          </a:p>
          <a:p>
            <a:pPr algn="just" marL="612927" indent="-306463" lvl="1">
              <a:lnSpc>
                <a:spcPts val="3974"/>
              </a:lnSpc>
              <a:buFont typeface="Arial"/>
              <a:buChar char="•"/>
            </a:pPr>
            <a:r>
              <a:rPr lang="en-US" b="true" sz="2838" spc="244" strike="noStrike" u="none">
                <a:solidFill>
                  <a:srgbClr val="2B5098"/>
                </a:solidFill>
                <a:latin typeface="Calibri (MS) Bold"/>
                <a:ea typeface="Calibri (MS) Bold"/>
                <a:cs typeface="Calibri (MS) Bold"/>
                <a:sym typeface="Calibri (MS) Bold"/>
              </a:rPr>
              <a:t>Sumando da un total de </a:t>
            </a:r>
            <a:r>
              <a:rPr lang="en-US" b="true" sz="2838" spc="244" strike="noStrike" u="none">
                <a:solidFill>
                  <a:srgbClr val="D21313"/>
                </a:solidFill>
                <a:latin typeface="Calibri (MS) Bold"/>
                <a:ea typeface="Calibri (MS) Bold"/>
                <a:cs typeface="Calibri (MS) Bold"/>
                <a:sym typeface="Calibri (MS) Bold"/>
              </a:rPr>
              <a:t>79,180.65 kg de CO2eq</a:t>
            </a:r>
            <a:r>
              <a:rPr lang="en-US" b="true" sz="2838" spc="244" strike="noStrike" u="none">
                <a:solidFill>
                  <a:srgbClr val="2B5098"/>
                </a:solidFill>
                <a:latin typeface="Calibri (MS) Bold"/>
                <a:ea typeface="Calibri (MS) Bold"/>
                <a:cs typeface="Calibri (MS) Bold"/>
                <a:sym typeface="Calibri (MS) Bold"/>
              </a:rPr>
              <a:t> (</a:t>
            </a:r>
            <a:r>
              <a:rPr lang="en-US" b="true" sz="2838" spc="244" strike="noStrike" u="none">
                <a:solidFill>
                  <a:srgbClr val="4C6D37"/>
                </a:solidFill>
                <a:latin typeface="Calibri (MS) Bold"/>
                <a:ea typeface="Calibri (MS) Bold"/>
                <a:cs typeface="Calibri (MS) Bold"/>
                <a:sym typeface="Calibri (MS) Bold"/>
              </a:rPr>
              <a:t>79.18 toneladas</a:t>
            </a:r>
            <a:r>
              <a:rPr lang="en-US" b="true" sz="2838" spc="244" strike="noStrike" u="none">
                <a:solidFill>
                  <a:srgbClr val="2B5098"/>
                </a:solidFill>
                <a:latin typeface="Calibri (MS) Bold"/>
                <a:ea typeface="Calibri (MS) Bold"/>
                <a:cs typeface="Calibri (MS) Bold"/>
                <a:sym typeface="Calibri (MS) Bold"/>
              </a:rPr>
              <a:t>) liberadas a la atmósfera.</a:t>
            </a:r>
          </a:p>
        </p:txBody>
      </p:sp>
      <p:sp>
        <p:nvSpPr>
          <p:cNvPr name="Freeform 8" id="8"/>
          <p:cNvSpPr/>
          <p:nvPr/>
        </p:nvSpPr>
        <p:spPr>
          <a:xfrm flipH="true" flipV="false" rot="0">
            <a:off x="2383745" y="578081"/>
            <a:ext cx="1839476" cy="1916121"/>
          </a:xfrm>
          <a:custGeom>
            <a:avLst/>
            <a:gdLst/>
            <a:ahLst/>
            <a:cxnLst/>
            <a:rect r="r" b="b" t="t" l="l"/>
            <a:pathLst>
              <a:path h="1916121" w="1839476">
                <a:moveTo>
                  <a:pt x="1839476" y="0"/>
                </a:moveTo>
                <a:lnTo>
                  <a:pt x="0" y="0"/>
                </a:lnTo>
                <a:lnTo>
                  <a:pt x="0" y="1916121"/>
                </a:lnTo>
                <a:lnTo>
                  <a:pt x="1839476" y="1916121"/>
                </a:lnTo>
                <a:lnTo>
                  <a:pt x="183947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5065669" y="578081"/>
            <a:ext cx="1839476" cy="1916121"/>
          </a:xfrm>
          <a:custGeom>
            <a:avLst/>
            <a:gdLst/>
            <a:ahLst/>
            <a:cxnLst/>
            <a:rect r="r" b="b" t="t" l="l"/>
            <a:pathLst>
              <a:path h="1916121" w="1839476">
                <a:moveTo>
                  <a:pt x="0" y="0"/>
                </a:moveTo>
                <a:lnTo>
                  <a:pt x="1839475" y="0"/>
                </a:lnTo>
                <a:lnTo>
                  <a:pt x="1839475" y="1916121"/>
                </a:lnTo>
                <a:lnTo>
                  <a:pt x="0" y="19161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F08C"/>
        </a:solidFill>
      </p:bgPr>
    </p:bg>
    <p:spTree>
      <p:nvGrpSpPr>
        <p:cNvPr id="1" name=""/>
        <p:cNvGrpSpPr/>
        <p:nvPr/>
      </p:nvGrpSpPr>
      <p:grpSpPr>
        <a:xfrm>
          <a:off x="0" y="0"/>
          <a:ext cx="0" cy="0"/>
          <a:chOff x="0" y="0"/>
          <a:chExt cx="0" cy="0"/>
        </a:xfrm>
      </p:grpSpPr>
      <p:grpSp>
        <p:nvGrpSpPr>
          <p:cNvPr name="Group 2" id="2"/>
          <p:cNvGrpSpPr/>
          <p:nvPr/>
        </p:nvGrpSpPr>
        <p:grpSpPr>
          <a:xfrm rot="0">
            <a:off x="835025" y="1913717"/>
            <a:ext cx="16876203" cy="7245421"/>
            <a:chOff x="0" y="0"/>
            <a:chExt cx="1525233" cy="654825"/>
          </a:xfrm>
        </p:grpSpPr>
        <p:sp>
          <p:nvSpPr>
            <p:cNvPr name="Freeform 3" id="3"/>
            <p:cNvSpPr/>
            <p:nvPr/>
          </p:nvSpPr>
          <p:spPr>
            <a:xfrm flipH="false" flipV="false" rot="0">
              <a:off x="0" y="0"/>
              <a:ext cx="1525233" cy="654825"/>
            </a:xfrm>
            <a:custGeom>
              <a:avLst/>
              <a:gdLst/>
              <a:ahLst/>
              <a:cxnLst/>
              <a:rect r="r" b="b" t="t" l="l"/>
              <a:pathLst>
                <a:path h="654825" w="1525233">
                  <a:moveTo>
                    <a:pt x="23396" y="0"/>
                  </a:moveTo>
                  <a:lnTo>
                    <a:pt x="1501837" y="0"/>
                  </a:lnTo>
                  <a:cubicBezTo>
                    <a:pt x="1508042" y="0"/>
                    <a:pt x="1513993" y="2465"/>
                    <a:pt x="1518380" y="6853"/>
                  </a:cubicBezTo>
                  <a:cubicBezTo>
                    <a:pt x="1522768" y="11240"/>
                    <a:pt x="1525233" y="17191"/>
                    <a:pt x="1525233" y="23396"/>
                  </a:cubicBezTo>
                  <a:lnTo>
                    <a:pt x="1525233" y="631429"/>
                  </a:lnTo>
                  <a:cubicBezTo>
                    <a:pt x="1525233" y="644350"/>
                    <a:pt x="1514758" y="654825"/>
                    <a:pt x="1501837" y="654825"/>
                  </a:cubicBezTo>
                  <a:lnTo>
                    <a:pt x="23396" y="654825"/>
                  </a:lnTo>
                  <a:cubicBezTo>
                    <a:pt x="10475" y="654825"/>
                    <a:pt x="0" y="644350"/>
                    <a:pt x="0" y="631429"/>
                  </a:cubicBezTo>
                  <a:lnTo>
                    <a:pt x="0" y="23396"/>
                  </a:lnTo>
                  <a:cubicBezTo>
                    <a:pt x="0" y="10475"/>
                    <a:pt x="10475" y="0"/>
                    <a:pt x="23396" y="0"/>
                  </a:cubicBezTo>
                  <a:close/>
                </a:path>
              </a:pathLst>
            </a:custGeom>
            <a:solidFill>
              <a:srgbClr val="FFFFF3"/>
            </a:solidFill>
          </p:spPr>
        </p:sp>
        <p:sp>
          <p:nvSpPr>
            <p:cNvPr name="TextBox 4" id="4"/>
            <p:cNvSpPr txBox="true"/>
            <p:nvPr/>
          </p:nvSpPr>
          <p:spPr>
            <a:xfrm>
              <a:off x="0" y="-38100"/>
              <a:ext cx="1525233" cy="692925"/>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3713694" y="-176012"/>
            <a:ext cx="6097439" cy="3185912"/>
          </a:xfrm>
          <a:custGeom>
            <a:avLst/>
            <a:gdLst/>
            <a:ahLst/>
            <a:cxnLst/>
            <a:rect r="r" b="b" t="t" l="l"/>
            <a:pathLst>
              <a:path h="3185912" w="6097439">
                <a:moveTo>
                  <a:pt x="0" y="0"/>
                </a:moveTo>
                <a:lnTo>
                  <a:pt x="6097439" y="0"/>
                </a:lnTo>
                <a:lnTo>
                  <a:pt x="6097439" y="3185912"/>
                </a:lnTo>
                <a:lnTo>
                  <a:pt x="0" y="3185912"/>
                </a:lnTo>
                <a:lnTo>
                  <a:pt x="0" y="0"/>
                </a:lnTo>
                <a:close/>
              </a:path>
            </a:pathLst>
          </a:custGeom>
          <a:blipFill>
            <a:blip r:embed="rId2"/>
            <a:stretch>
              <a:fillRect l="0" t="0" r="0" b="0"/>
            </a:stretch>
          </a:blipFill>
        </p:spPr>
      </p:sp>
      <p:sp>
        <p:nvSpPr>
          <p:cNvPr name="Freeform 6" id="6"/>
          <p:cNvSpPr/>
          <p:nvPr/>
        </p:nvSpPr>
        <p:spPr>
          <a:xfrm flipH="false" flipV="false" rot="0">
            <a:off x="15065669" y="901246"/>
            <a:ext cx="6097439" cy="3185912"/>
          </a:xfrm>
          <a:custGeom>
            <a:avLst/>
            <a:gdLst/>
            <a:ahLst/>
            <a:cxnLst/>
            <a:rect r="r" b="b" t="t" l="l"/>
            <a:pathLst>
              <a:path h="3185912" w="6097439">
                <a:moveTo>
                  <a:pt x="0" y="0"/>
                </a:moveTo>
                <a:lnTo>
                  <a:pt x="6097438" y="0"/>
                </a:lnTo>
                <a:lnTo>
                  <a:pt x="6097438" y="3185912"/>
                </a:lnTo>
                <a:lnTo>
                  <a:pt x="0" y="3185912"/>
                </a:lnTo>
                <a:lnTo>
                  <a:pt x="0" y="0"/>
                </a:lnTo>
                <a:close/>
              </a:path>
            </a:pathLst>
          </a:custGeom>
          <a:blipFill>
            <a:blip r:embed="rId2"/>
            <a:stretch>
              <a:fillRect l="0" t="0" r="0" b="0"/>
            </a:stretch>
          </a:blipFill>
        </p:spPr>
      </p:sp>
      <p:sp>
        <p:nvSpPr>
          <p:cNvPr name="Freeform 7" id="7"/>
          <p:cNvSpPr/>
          <p:nvPr/>
        </p:nvSpPr>
        <p:spPr>
          <a:xfrm flipH="true" flipV="false" rot="0">
            <a:off x="2383745" y="578081"/>
            <a:ext cx="1839476" cy="1916121"/>
          </a:xfrm>
          <a:custGeom>
            <a:avLst/>
            <a:gdLst/>
            <a:ahLst/>
            <a:cxnLst/>
            <a:rect r="r" b="b" t="t" l="l"/>
            <a:pathLst>
              <a:path h="1916121" w="1839476">
                <a:moveTo>
                  <a:pt x="1839476" y="0"/>
                </a:moveTo>
                <a:lnTo>
                  <a:pt x="0" y="0"/>
                </a:lnTo>
                <a:lnTo>
                  <a:pt x="0" y="1916121"/>
                </a:lnTo>
                <a:lnTo>
                  <a:pt x="1839476" y="1916121"/>
                </a:lnTo>
                <a:lnTo>
                  <a:pt x="183947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065669" y="578081"/>
            <a:ext cx="1839476" cy="1916121"/>
          </a:xfrm>
          <a:custGeom>
            <a:avLst/>
            <a:gdLst/>
            <a:ahLst/>
            <a:cxnLst/>
            <a:rect r="r" b="b" t="t" l="l"/>
            <a:pathLst>
              <a:path h="1916121" w="1839476">
                <a:moveTo>
                  <a:pt x="0" y="0"/>
                </a:moveTo>
                <a:lnTo>
                  <a:pt x="1839475" y="0"/>
                </a:lnTo>
                <a:lnTo>
                  <a:pt x="1839475" y="1916121"/>
                </a:lnTo>
                <a:lnTo>
                  <a:pt x="0" y="19161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145630" y="3275487"/>
            <a:ext cx="15247070" cy="2013866"/>
          </a:xfrm>
          <a:prstGeom prst="rect">
            <a:avLst/>
          </a:prstGeom>
        </p:spPr>
        <p:txBody>
          <a:bodyPr anchor="t" rtlCol="false" tIns="0" lIns="0" bIns="0" rIns="0">
            <a:spAutoFit/>
          </a:bodyPr>
          <a:lstStyle/>
          <a:p>
            <a:pPr algn="just" marL="612927" indent="-306463" lvl="1">
              <a:lnSpc>
                <a:spcPts val="3974"/>
              </a:lnSpc>
              <a:spcBef>
                <a:spcPct val="0"/>
              </a:spcBef>
              <a:buFont typeface="Arial"/>
              <a:buChar char="•"/>
            </a:pPr>
            <a:r>
              <a:rPr lang="en-US" b="true" sz="2838" spc="244" strike="noStrike" u="none">
                <a:solidFill>
                  <a:srgbClr val="2B5098"/>
                </a:solidFill>
                <a:latin typeface="Calibri (MS) Bold"/>
                <a:ea typeface="Calibri (MS) Bold"/>
                <a:cs typeface="Calibri (MS) Bold"/>
                <a:sym typeface="Calibri (MS) Bold"/>
              </a:rPr>
              <a:t>Esta cantidad es relativamente baja en comparación con el restaurante "El Mesón" (en un estudio realizado de la PUCP) , que genera alrededor de 36 toneladas de residuos orgánicos al año, pudiendo evitar emisiones de 2,6213.6 kg de CO2 al tratarlos</a:t>
            </a:r>
          </a:p>
        </p:txBody>
      </p:sp>
      <p:sp>
        <p:nvSpPr>
          <p:cNvPr name="TextBox 10" id="10"/>
          <p:cNvSpPr txBox="true"/>
          <p:nvPr/>
        </p:nvSpPr>
        <p:spPr>
          <a:xfrm rot="0">
            <a:off x="1375315" y="6070403"/>
            <a:ext cx="15795622" cy="1518566"/>
          </a:xfrm>
          <a:prstGeom prst="rect">
            <a:avLst/>
          </a:prstGeom>
        </p:spPr>
        <p:txBody>
          <a:bodyPr anchor="t" rtlCol="false" tIns="0" lIns="0" bIns="0" rIns="0">
            <a:spAutoFit/>
          </a:bodyPr>
          <a:lstStyle/>
          <a:p>
            <a:pPr algn="just" marL="612927" indent="-306463" lvl="1">
              <a:lnSpc>
                <a:spcPts val="3974"/>
              </a:lnSpc>
              <a:spcBef>
                <a:spcPct val="0"/>
              </a:spcBef>
              <a:buFont typeface="Arial"/>
              <a:buChar char="•"/>
            </a:pPr>
            <a:r>
              <a:rPr lang="en-US" b="true" sz="2838" spc="244" strike="noStrike" u="none">
                <a:solidFill>
                  <a:srgbClr val="2B5098"/>
                </a:solidFill>
                <a:latin typeface="Calibri (MS) Bold"/>
                <a:ea typeface="Calibri (MS) Bold"/>
                <a:cs typeface="Calibri (MS) Bold"/>
                <a:sym typeface="Calibri (MS) Bold"/>
              </a:rPr>
              <a:t>Sin embargo, estas cifras son preocupantes, ya que destacan la necesidad urgente de adoptar medidas para reducir las emisiones de CO2 y evitar daños irreversibles al medio ambiente y a las futuras generaciones.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5C8343"/>
        </a:solidFill>
      </p:bgPr>
    </p:bg>
    <p:spTree>
      <p:nvGrpSpPr>
        <p:cNvPr id="1" name=""/>
        <p:cNvGrpSpPr/>
        <p:nvPr/>
      </p:nvGrpSpPr>
      <p:grpSpPr>
        <a:xfrm>
          <a:off x="0" y="0"/>
          <a:ext cx="0" cy="0"/>
          <a:chOff x="0" y="0"/>
          <a:chExt cx="0" cy="0"/>
        </a:xfrm>
      </p:grpSpPr>
      <p:grpSp>
        <p:nvGrpSpPr>
          <p:cNvPr name="Group 2" id="2"/>
          <p:cNvGrpSpPr/>
          <p:nvPr/>
        </p:nvGrpSpPr>
        <p:grpSpPr>
          <a:xfrm rot="0">
            <a:off x="7053610" y="-1862215"/>
            <a:ext cx="12371023" cy="1237102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34B24"/>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673617" y="2265636"/>
            <a:ext cx="16940766" cy="7374548"/>
            <a:chOff x="0" y="0"/>
            <a:chExt cx="1531068" cy="666495"/>
          </a:xfrm>
        </p:grpSpPr>
        <p:sp>
          <p:nvSpPr>
            <p:cNvPr name="Freeform 6" id="6"/>
            <p:cNvSpPr/>
            <p:nvPr/>
          </p:nvSpPr>
          <p:spPr>
            <a:xfrm flipH="false" flipV="false" rot="0">
              <a:off x="0" y="0"/>
              <a:ext cx="1531068" cy="666495"/>
            </a:xfrm>
            <a:custGeom>
              <a:avLst/>
              <a:gdLst/>
              <a:ahLst/>
              <a:cxnLst/>
              <a:rect r="r" b="b" t="t" l="l"/>
              <a:pathLst>
                <a:path h="666495" w="1531068">
                  <a:moveTo>
                    <a:pt x="23307" y="0"/>
                  </a:moveTo>
                  <a:lnTo>
                    <a:pt x="1507761" y="0"/>
                  </a:lnTo>
                  <a:cubicBezTo>
                    <a:pt x="1520633" y="0"/>
                    <a:pt x="1531068" y="10435"/>
                    <a:pt x="1531068" y="23307"/>
                  </a:cubicBezTo>
                  <a:lnTo>
                    <a:pt x="1531068" y="643188"/>
                  </a:lnTo>
                  <a:cubicBezTo>
                    <a:pt x="1531068" y="656060"/>
                    <a:pt x="1520633" y="666495"/>
                    <a:pt x="1507761" y="666495"/>
                  </a:cubicBezTo>
                  <a:lnTo>
                    <a:pt x="23307" y="666495"/>
                  </a:lnTo>
                  <a:cubicBezTo>
                    <a:pt x="10435" y="666495"/>
                    <a:pt x="0" y="656060"/>
                    <a:pt x="0" y="643188"/>
                  </a:cubicBezTo>
                  <a:lnTo>
                    <a:pt x="0" y="23307"/>
                  </a:lnTo>
                  <a:cubicBezTo>
                    <a:pt x="0" y="10435"/>
                    <a:pt x="10435" y="0"/>
                    <a:pt x="23307" y="0"/>
                  </a:cubicBezTo>
                  <a:close/>
                </a:path>
              </a:pathLst>
            </a:custGeom>
            <a:solidFill>
              <a:srgbClr val="4B6D35"/>
            </a:solidFill>
          </p:spPr>
        </p:sp>
        <p:sp>
          <p:nvSpPr>
            <p:cNvPr name="TextBox 7" id="7"/>
            <p:cNvSpPr txBox="true"/>
            <p:nvPr/>
          </p:nvSpPr>
          <p:spPr>
            <a:xfrm>
              <a:off x="0" y="-38100"/>
              <a:ext cx="1531068" cy="704595"/>
            </a:xfrm>
            <a:prstGeom prst="rect">
              <a:avLst/>
            </a:prstGeom>
          </p:spPr>
          <p:txBody>
            <a:bodyPr anchor="ctr" rtlCol="false" tIns="50800" lIns="50800" bIns="50800" rIns="50800"/>
            <a:lstStyle/>
            <a:p>
              <a:pPr algn="ctr">
                <a:lnSpc>
                  <a:spcPts val="2239"/>
                </a:lnSpc>
              </a:pPr>
            </a:p>
          </p:txBody>
        </p:sp>
      </p:grpSp>
      <p:sp>
        <p:nvSpPr>
          <p:cNvPr name="Freeform 8" id="8"/>
          <p:cNvSpPr/>
          <p:nvPr/>
        </p:nvSpPr>
        <p:spPr>
          <a:xfrm flipH="false" flipV="false" rot="-1805016">
            <a:off x="15848785" y="-820725"/>
            <a:ext cx="2282196" cy="4699556"/>
          </a:xfrm>
          <a:custGeom>
            <a:avLst/>
            <a:gdLst/>
            <a:ahLst/>
            <a:cxnLst/>
            <a:rect r="r" b="b" t="t" l="l"/>
            <a:pathLst>
              <a:path h="4699556" w="2282196">
                <a:moveTo>
                  <a:pt x="0" y="0"/>
                </a:moveTo>
                <a:lnTo>
                  <a:pt x="2282196" y="0"/>
                </a:lnTo>
                <a:lnTo>
                  <a:pt x="2282196" y="4699556"/>
                </a:lnTo>
                <a:lnTo>
                  <a:pt x="0" y="4699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true" rot="0">
            <a:off x="-1433835" y="6938111"/>
            <a:ext cx="4214904" cy="4114800"/>
          </a:xfrm>
          <a:custGeom>
            <a:avLst/>
            <a:gdLst/>
            <a:ahLst/>
            <a:cxnLst/>
            <a:rect r="r" b="b" t="t" l="l"/>
            <a:pathLst>
              <a:path h="4114800" w="4214904">
                <a:moveTo>
                  <a:pt x="4214904" y="4114800"/>
                </a:moveTo>
                <a:lnTo>
                  <a:pt x="0" y="4114800"/>
                </a:lnTo>
                <a:lnTo>
                  <a:pt x="0" y="0"/>
                </a:lnTo>
                <a:lnTo>
                  <a:pt x="4214904" y="0"/>
                </a:lnTo>
                <a:lnTo>
                  <a:pt x="4214904"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7600950" y="512293"/>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7953"/>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239"/>
                </a:lnSpc>
              </a:pPr>
            </a:p>
          </p:txBody>
        </p:sp>
      </p:grpSp>
      <p:sp>
        <p:nvSpPr>
          <p:cNvPr name="Freeform 13" id="13"/>
          <p:cNvSpPr/>
          <p:nvPr/>
        </p:nvSpPr>
        <p:spPr>
          <a:xfrm flipH="false" flipV="false" rot="0">
            <a:off x="8422999" y="862596"/>
            <a:ext cx="2264051" cy="2385494"/>
          </a:xfrm>
          <a:custGeom>
            <a:avLst/>
            <a:gdLst/>
            <a:ahLst/>
            <a:cxnLst/>
            <a:rect r="r" b="b" t="t" l="l"/>
            <a:pathLst>
              <a:path h="2385494" w="2264051">
                <a:moveTo>
                  <a:pt x="0" y="0"/>
                </a:moveTo>
                <a:lnTo>
                  <a:pt x="2264051" y="0"/>
                </a:lnTo>
                <a:lnTo>
                  <a:pt x="2264051" y="2385494"/>
                </a:lnTo>
                <a:lnTo>
                  <a:pt x="0" y="23854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631558" y="904875"/>
            <a:ext cx="9054557" cy="1062262"/>
          </a:xfrm>
          <a:prstGeom prst="rect">
            <a:avLst/>
          </a:prstGeom>
        </p:spPr>
        <p:txBody>
          <a:bodyPr anchor="t" rtlCol="false" tIns="0" lIns="0" bIns="0" rIns="0">
            <a:spAutoFit/>
          </a:bodyPr>
          <a:lstStyle/>
          <a:p>
            <a:pPr algn="ctr">
              <a:lnSpc>
                <a:spcPts val="8650"/>
              </a:lnSpc>
              <a:spcBef>
                <a:spcPct val="0"/>
              </a:spcBef>
            </a:pPr>
            <a:r>
              <a:rPr lang="en-US" b="true" sz="6178">
                <a:solidFill>
                  <a:srgbClr val="FADA17"/>
                </a:solidFill>
                <a:latin typeface="Nourd Heavy"/>
                <a:ea typeface="Nourd Heavy"/>
                <a:cs typeface="Nourd Heavy"/>
                <a:sym typeface="Nourd Heavy"/>
              </a:rPr>
              <a:t>6 </a:t>
            </a:r>
            <a:r>
              <a:rPr lang="en-US" b="true" sz="6178">
                <a:solidFill>
                  <a:srgbClr val="FADA17"/>
                </a:solidFill>
                <a:latin typeface="Nourd Heavy"/>
                <a:ea typeface="Nourd Heavy"/>
                <a:cs typeface="Nourd Heavy"/>
                <a:sym typeface="Nourd Heavy"/>
              </a:rPr>
              <a:t>CONCLUSIÓN</a:t>
            </a:r>
          </a:p>
        </p:txBody>
      </p:sp>
      <p:sp>
        <p:nvSpPr>
          <p:cNvPr name="TextBox 15" id="15"/>
          <p:cNvSpPr txBox="true"/>
          <p:nvPr/>
        </p:nvSpPr>
        <p:spPr>
          <a:xfrm rot="0">
            <a:off x="1632534" y="3110330"/>
            <a:ext cx="15043850" cy="6471566"/>
          </a:xfrm>
          <a:prstGeom prst="rect">
            <a:avLst/>
          </a:prstGeom>
        </p:spPr>
        <p:txBody>
          <a:bodyPr anchor="t" rtlCol="false" tIns="0" lIns="0" bIns="0" rIns="0">
            <a:spAutoFit/>
          </a:bodyPr>
          <a:lstStyle/>
          <a:p>
            <a:pPr algn="just" marL="612927" indent="-306463" lvl="1">
              <a:lnSpc>
                <a:spcPts val="3974"/>
              </a:lnSpc>
              <a:spcBef>
                <a:spcPct val="0"/>
              </a:spcBef>
              <a:buFont typeface="Arial"/>
              <a:buChar char="•"/>
            </a:pPr>
            <a:r>
              <a:rPr lang="en-US" b="true" sz="2838" spc="244" strike="noStrike" u="none">
                <a:solidFill>
                  <a:srgbClr val="FFFFFF"/>
                </a:solidFill>
                <a:latin typeface="Calibri (MS) Bold"/>
                <a:ea typeface="Calibri (MS) Bold"/>
                <a:cs typeface="Calibri (MS) Bold"/>
                <a:sym typeface="Calibri (MS) Bold"/>
              </a:rPr>
              <a:t>Se identificaron las fuentes de GEI y estas se evaluaron en  la electricidad, gas, transporte, etc.</a:t>
            </a:r>
          </a:p>
          <a:p>
            <a:pPr algn="just">
              <a:lnSpc>
                <a:spcPts val="3974"/>
              </a:lnSpc>
              <a:spcBef>
                <a:spcPct val="0"/>
              </a:spcBef>
            </a:pPr>
          </a:p>
          <a:p>
            <a:pPr algn="just" marL="612927" indent="-306463" lvl="1">
              <a:lnSpc>
                <a:spcPts val="3974"/>
              </a:lnSpc>
              <a:spcBef>
                <a:spcPct val="0"/>
              </a:spcBef>
              <a:buFont typeface="Arial"/>
              <a:buChar char="•"/>
            </a:pPr>
            <a:r>
              <a:rPr lang="en-US" b="true" sz="2838" spc="244" strike="noStrike" u="none">
                <a:solidFill>
                  <a:srgbClr val="FFFFFF"/>
                </a:solidFill>
                <a:latin typeface="Calibri (MS) Bold"/>
                <a:ea typeface="Calibri (MS) Bold"/>
                <a:cs typeface="Calibri (MS) Bold"/>
                <a:sym typeface="Calibri (MS) Bold"/>
              </a:rPr>
              <a:t>Se fomentó la conciencia sobre la huella de carbono.</a:t>
            </a:r>
          </a:p>
          <a:p>
            <a:pPr algn="just">
              <a:lnSpc>
                <a:spcPts val="3974"/>
              </a:lnSpc>
              <a:spcBef>
                <a:spcPct val="0"/>
              </a:spcBef>
            </a:pPr>
          </a:p>
          <a:p>
            <a:pPr algn="just" marL="612927" indent="-306463" lvl="1">
              <a:lnSpc>
                <a:spcPts val="3974"/>
              </a:lnSpc>
              <a:spcBef>
                <a:spcPct val="0"/>
              </a:spcBef>
              <a:buFont typeface="Arial"/>
              <a:buChar char="•"/>
            </a:pPr>
            <a:r>
              <a:rPr lang="en-US" b="true" sz="2838" spc="244" strike="noStrike" u="none">
                <a:solidFill>
                  <a:srgbClr val="FFFFFF"/>
                </a:solidFill>
                <a:latin typeface="Calibri (MS) Bold"/>
                <a:ea typeface="Calibri (MS) Bold"/>
                <a:cs typeface="Calibri (MS) Bold"/>
                <a:sym typeface="Calibri (MS) Bold"/>
              </a:rPr>
              <a:t>Se dieron recomendaciones de reducción como adoptar energías limpias y proveedores sostenibles.</a:t>
            </a:r>
          </a:p>
          <a:p>
            <a:pPr algn="just">
              <a:lnSpc>
                <a:spcPts val="3974"/>
              </a:lnSpc>
              <a:spcBef>
                <a:spcPct val="0"/>
              </a:spcBef>
            </a:pPr>
          </a:p>
          <a:p>
            <a:pPr algn="just" marL="612927" indent="-306463" lvl="1">
              <a:lnSpc>
                <a:spcPts val="3974"/>
              </a:lnSpc>
              <a:spcBef>
                <a:spcPct val="0"/>
              </a:spcBef>
              <a:buFont typeface="Arial"/>
              <a:buChar char="•"/>
            </a:pPr>
            <a:r>
              <a:rPr lang="en-US" b="true" sz="2838" spc="244" strike="noStrike" u="none">
                <a:solidFill>
                  <a:srgbClr val="FFFFFF"/>
                </a:solidFill>
                <a:latin typeface="Calibri (MS) Bold"/>
                <a:ea typeface="Calibri (MS) Bold"/>
                <a:cs typeface="Calibri (MS) Bold"/>
                <a:sym typeface="Calibri (MS) Bold"/>
              </a:rPr>
              <a:t>Se consideraron el ciclo de vida de los productos para entender las emisiones.</a:t>
            </a:r>
          </a:p>
          <a:p>
            <a:pPr algn="just">
              <a:lnSpc>
                <a:spcPts val="3974"/>
              </a:lnSpc>
              <a:spcBef>
                <a:spcPct val="0"/>
              </a:spcBef>
            </a:pPr>
          </a:p>
          <a:p>
            <a:pPr algn="just" marL="612927" indent="-306463" lvl="1">
              <a:lnSpc>
                <a:spcPts val="3974"/>
              </a:lnSpc>
              <a:spcBef>
                <a:spcPct val="0"/>
              </a:spcBef>
              <a:buFont typeface="Arial"/>
              <a:buChar char="•"/>
            </a:pPr>
            <a:r>
              <a:rPr lang="en-US" b="true" sz="2838" spc="244" strike="noStrike" u="none">
                <a:solidFill>
                  <a:srgbClr val="FFFFFF"/>
                </a:solidFill>
                <a:latin typeface="Calibri (MS) Bold"/>
                <a:ea typeface="Calibri (MS) Bold"/>
                <a:cs typeface="Calibri (MS) Bold"/>
                <a:sym typeface="Calibri (MS) Bold"/>
              </a:rPr>
              <a:t>Se mencionaron oportunidades para mejorar la sostenibilidad y responsabilidad social, beneficiando a largo plazo al negocio y al medio ambiente.</a:t>
            </a:r>
          </a:p>
          <a:p>
            <a:pPr algn="just">
              <a:lnSpc>
                <a:spcPts val="3974"/>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08C"/>
        </a:solidFill>
      </p:bgPr>
    </p:bg>
    <p:spTree>
      <p:nvGrpSpPr>
        <p:cNvPr id="1" name=""/>
        <p:cNvGrpSpPr/>
        <p:nvPr/>
      </p:nvGrpSpPr>
      <p:grpSpPr>
        <a:xfrm>
          <a:off x="0" y="0"/>
          <a:ext cx="0" cy="0"/>
          <a:chOff x="0" y="0"/>
          <a:chExt cx="0" cy="0"/>
        </a:xfrm>
      </p:grpSpPr>
      <p:grpSp>
        <p:nvGrpSpPr>
          <p:cNvPr name="Group 2" id="2"/>
          <p:cNvGrpSpPr/>
          <p:nvPr/>
        </p:nvGrpSpPr>
        <p:grpSpPr>
          <a:xfrm rot="0">
            <a:off x="8861382" y="-1042011"/>
            <a:ext cx="12371023" cy="1237102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AE47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673617" y="952408"/>
            <a:ext cx="16940766" cy="8687775"/>
            <a:chOff x="0" y="0"/>
            <a:chExt cx="1531068" cy="785181"/>
          </a:xfrm>
        </p:grpSpPr>
        <p:sp>
          <p:nvSpPr>
            <p:cNvPr name="Freeform 6" id="6"/>
            <p:cNvSpPr/>
            <p:nvPr/>
          </p:nvSpPr>
          <p:spPr>
            <a:xfrm flipH="false" flipV="false" rot="0">
              <a:off x="0" y="0"/>
              <a:ext cx="1531068" cy="785181"/>
            </a:xfrm>
            <a:custGeom>
              <a:avLst/>
              <a:gdLst/>
              <a:ahLst/>
              <a:cxnLst/>
              <a:rect r="r" b="b" t="t" l="l"/>
              <a:pathLst>
                <a:path h="785181" w="1531068">
                  <a:moveTo>
                    <a:pt x="23307" y="0"/>
                  </a:moveTo>
                  <a:lnTo>
                    <a:pt x="1507761" y="0"/>
                  </a:lnTo>
                  <a:cubicBezTo>
                    <a:pt x="1520633" y="0"/>
                    <a:pt x="1531068" y="10435"/>
                    <a:pt x="1531068" y="23307"/>
                  </a:cubicBezTo>
                  <a:lnTo>
                    <a:pt x="1531068" y="761874"/>
                  </a:lnTo>
                  <a:cubicBezTo>
                    <a:pt x="1531068" y="774746"/>
                    <a:pt x="1520633" y="785181"/>
                    <a:pt x="1507761" y="785181"/>
                  </a:cubicBezTo>
                  <a:lnTo>
                    <a:pt x="23307" y="785181"/>
                  </a:lnTo>
                  <a:cubicBezTo>
                    <a:pt x="10435" y="785181"/>
                    <a:pt x="0" y="774746"/>
                    <a:pt x="0" y="761874"/>
                  </a:cubicBezTo>
                  <a:lnTo>
                    <a:pt x="0" y="23307"/>
                  </a:lnTo>
                  <a:cubicBezTo>
                    <a:pt x="0" y="10435"/>
                    <a:pt x="10435" y="0"/>
                    <a:pt x="23307" y="0"/>
                  </a:cubicBezTo>
                  <a:close/>
                </a:path>
              </a:pathLst>
            </a:custGeom>
            <a:solidFill>
              <a:srgbClr val="FFFFF3"/>
            </a:solidFill>
          </p:spPr>
        </p:sp>
        <p:sp>
          <p:nvSpPr>
            <p:cNvPr name="TextBox 7" id="7"/>
            <p:cNvSpPr txBox="true"/>
            <p:nvPr/>
          </p:nvSpPr>
          <p:spPr>
            <a:xfrm>
              <a:off x="0" y="-38100"/>
              <a:ext cx="1531068" cy="823281"/>
            </a:xfrm>
            <a:prstGeom prst="rect">
              <a:avLst/>
            </a:prstGeom>
          </p:spPr>
          <p:txBody>
            <a:bodyPr anchor="ctr" rtlCol="false" tIns="50800" lIns="50800" bIns="50800" rIns="50800"/>
            <a:lstStyle/>
            <a:p>
              <a:pPr algn="ctr">
                <a:lnSpc>
                  <a:spcPts val="2239"/>
                </a:lnSpc>
              </a:pPr>
            </a:p>
          </p:txBody>
        </p:sp>
      </p:grpSp>
      <p:sp>
        <p:nvSpPr>
          <p:cNvPr name="Freeform 8" id="8"/>
          <p:cNvSpPr/>
          <p:nvPr/>
        </p:nvSpPr>
        <p:spPr>
          <a:xfrm flipH="false" flipV="false" rot="0">
            <a:off x="1028700" y="3300433"/>
            <a:ext cx="3740541" cy="3686133"/>
          </a:xfrm>
          <a:custGeom>
            <a:avLst/>
            <a:gdLst/>
            <a:ahLst/>
            <a:cxnLst/>
            <a:rect r="r" b="b" t="t" l="l"/>
            <a:pathLst>
              <a:path h="3686133" w="3740541">
                <a:moveTo>
                  <a:pt x="0" y="0"/>
                </a:moveTo>
                <a:lnTo>
                  <a:pt x="3740541" y="0"/>
                </a:lnTo>
                <a:lnTo>
                  <a:pt x="3740541" y="3686134"/>
                </a:lnTo>
                <a:lnTo>
                  <a:pt x="0" y="36861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354050" y="207608"/>
            <a:ext cx="3938809" cy="2058027"/>
          </a:xfrm>
          <a:custGeom>
            <a:avLst/>
            <a:gdLst/>
            <a:ahLst/>
            <a:cxnLst/>
            <a:rect r="r" b="b" t="t" l="l"/>
            <a:pathLst>
              <a:path h="2058027" w="3938809">
                <a:moveTo>
                  <a:pt x="0" y="0"/>
                </a:moveTo>
                <a:lnTo>
                  <a:pt x="3938808" y="0"/>
                </a:lnTo>
                <a:lnTo>
                  <a:pt x="3938808" y="2058028"/>
                </a:lnTo>
                <a:lnTo>
                  <a:pt x="0" y="2058028"/>
                </a:lnTo>
                <a:lnTo>
                  <a:pt x="0" y="0"/>
                </a:lnTo>
                <a:close/>
              </a:path>
            </a:pathLst>
          </a:custGeom>
          <a:blipFill>
            <a:blip r:embed="rId4"/>
            <a:stretch>
              <a:fillRect l="0" t="0" r="0" b="0"/>
            </a:stretch>
          </a:blipFill>
        </p:spPr>
      </p:sp>
      <p:sp>
        <p:nvSpPr>
          <p:cNvPr name="Freeform 10" id="10"/>
          <p:cNvSpPr/>
          <p:nvPr/>
        </p:nvSpPr>
        <p:spPr>
          <a:xfrm flipH="false" flipV="false" rot="0">
            <a:off x="15046893" y="-216951"/>
            <a:ext cx="4476016" cy="2338719"/>
          </a:xfrm>
          <a:custGeom>
            <a:avLst/>
            <a:gdLst/>
            <a:ahLst/>
            <a:cxnLst/>
            <a:rect r="r" b="b" t="t" l="l"/>
            <a:pathLst>
              <a:path h="2338719" w="4476016">
                <a:moveTo>
                  <a:pt x="0" y="0"/>
                </a:moveTo>
                <a:lnTo>
                  <a:pt x="4476017" y="0"/>
                </a:lnTo>
                <a:lnTo>
                  <a:pt x="4476017" y="2338718"/>
                </a:lnTo>
                <a:lnTo>
                  <a:pt x="0" y="2338718"/>
                </a:lnTo>
                <a:lnTo>
                  <a:pt x="0" y="0"/>
                </a:lnTo>
                <a:close/>
              </a:path>
            </a:pathLst>
          </a:custGeom>
          <a:blipFill>
            <a:blip r:embed="rId4"/>
            <a:stretch>
              <a:fillRect l="0" t="0" r="0" b="0"/>
            </a:stretch>
          </a:blipFill>
        </p:spPr>
      </p:sp>
      <p:sp>
        <p:nvSpPr>
          <p:cNvPr name="TextBox 11" id="11"/>
          <p:cNvSpPr txBox="true"/>
          <p:nvPr/>
        </p:nvSpPr>
        <p:spPr>
          <a:xfrm rot="0">
            <a:off x="5041511" y="2784109"/>
            <a:ext cx="11715743" cy="5241925"/>
          </a:xfrm>
          <a:prstGeom prst="rect">
            <a:avLst/>
          </a:prstGeom>
        </p:spPr>
        <p:txBody>
          <a:bodyPr anchor="t" rtlCol="false" tIns="0" lIns="0" bIns="0" rIns="0">
            <a:spAutoFit/>
          </a:bodyPr>
          <a:lstStyle/>
          <a:p>
            <a:pPr algn="just" marL="539749" indent="-269875" lvl="1">
              <a:lnSpc>
                <a:spcPts val="3499"/>
              </a:lnSpc>
              <a:buFont typeface="Arial"/>
              <a:buChar char="•"/>
            </a:pPr>
            <a:r>
              <a:rPr lang="en-US" b="true" sz="2499" spc="214">
                <a:solidFill>
                  <a:srgbClr val="004AAD"/>
                </a:solidFill>
                <a:latin typeface="Quicksand Bold"/>
                <a:ea typeface="Quicksand Bold"/>
                <a:cs typeface="Quicksand Bold"/>
                <a:sym typeface="Quicksand Bold"/>
              </a:rPr>
              <a:t>Evaluar y cuantificar la huella de carbono producida por las actividades de la empresa en un periodo específico.</a:t>
            </a:r>
          </a:p>
          <a:p>
            <a:pPr algn="just">
              <a:lnSpc>
                <a:spcPts val="3499"/>
              </a:lnSpc>
              <a:spcBef>
                <a:spcPct val="0"/>
              </a:spcBef>
            </a:pPr>
          </a:p>
          <a:p>
            <a:pPr algn="just" marL="539749" indent="-269875" lvl="1">
              <a:lnSpc>
                <a:spcPts val="3499"/>
              </a:lnSpc>
              <a:buFont typeface="Arial"/>
              <a:buChar char="•"/>
            </a:pPr>
            <a:r>
              <a:rPr lang="en-US" b="true" sz="2499" spc="214">
                <a:solidFill>
                  <a:srgbClr val="004AAD"/>
                </a:solidFill>
                <a:latin typeface="Quicksand Bold"/>
                <a:ea typeface="Quicksand Bold"/>
                <a:cs typeface="Quicksand Bold"/>
                <a:sym typeface="Quicksand Bold"/>
              </a:rPr>
              <a:t>Proponer recomendaciones factibles y aplicables para disminuir la huella de carbono de la organización.</a:t>
            </a:r>
          </a:p>
          <a:p>
            <a:pPr algn="just">
              <a:lnSpc>
                <a:spcPts val="3499"/>
              </a:lnSpc>
              <a:spcBef>
                <a:spcPct val="0"/>
              </a:spcBef>
            </a:pPr>
          </a:p>
          <a:p>
            <a:pPr algn="just" marL="539749" indent="-269875" lvl="1">
              <a:lnSpc>
                <a:spcPts val="3499"/>
              </a:lnSpc>
              <a:buFont typeface="Arial"/>
              <a:buChar char="•"/>
            </a:pPr>
            <a:r>
              <a:rPr lang="en-US" b="true" sz="2499" spc="214">
                <a:solidFill>
                  <a:srgbClr val="004AAD"/>
                </a:solidFill>
                <a:latin typeface="Quicksand Bold"/>
                <a:ea typeface="Quicksand Bold"/>
                <a:cs typeface="Quicksand Bold"/>
                <a:sym typeface="Quicksand Bold"/>
              </a:rPr>
              <a:t>Promover la concienciación y el entendimiento entre los empleados y las partes interesadas sobre la relevancia de reducir la huella de carbono.</a:t>
            </a:r>
          </a:p>
          <a:p>
            <a:pPr algn="just">
              <a:lnSpc>
                <a:spcPts val="3499"/>
              </a:lnSpc>
              <a:spcBef>
                <a:spcPct val="0"/>
              </a:spcBef>
            </a:pPr>
          </a:p>
          <a:p>
            <a:pPr algn="just" marL="539749" indent="-269875" lvl="1">
              <a:lnSpc>
                <a:spcPts val="3499"/>
              </a:lnSpc>
              <a:buFont typeface="Arial"/>
              <a:buChar char="•"/>
            </a:pPr>
            <a:r>
              <a:rPr lang="en-US" b="true" sz="2499" spc="214">
                <a:solidFill>
                  <a:srgbClr val="004AAD"/>
                </a:solidFill>
                <a:latin typeface="Quicksand Bold"/>
                <a:ea typeface="Quicksand Bold"/>
                <a:cs typeface="Quicksand Bold"/>
                <a:sym typeface="Quicksand Bold"/>
              </a:rPr>
              <a:t>Impulsar una cultura de sostenibilidad duradera dentro de la empresa.</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5C8343"/>
        </a:solidFill>
      </p:bgPr>
    </p:bg>
    <p:spTree>
      <p:nvGrpSpPr>
        <p:cNvPr id="1" name=""/>
        <p:cNvGrpSpPr/>
        <p:nvPr/>
      </p:nvGrpSpPr>
      <p:grpSpPr>
        <a:xfrm>
          <a:off x="0" y="0"/>
          <a:ext cx="0" cy="0"/>
          <a:chOff x="0" y="0"/>
          <a:chExt cx="0" cy="0"/>
        </a:xfrm>
      </p:grpSpPr>
      <p:grpSp>
        <p:nvGrpSpPr>
          <p:cNvPr name="Group 2" id="2"/>
          <p:cNvGrpSpPr/>
          <p:nvPr/>
        </p:nvGrpSpPr>
        <p:grpSpPr>
          <a:xfrm rot="0">
            <a:off x="7053610" y="-1862215"/>
            <a:ext cx="12371023" cy="1237102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34B24"/>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673617" y="2265636"/>
            <a:ext cx="16940766" cy="7374548"/>
            <a:chOff x="0" y="0"/>
            <a:chExt cx="1531068" cy="666495"/>
          </a:xfrm>
        </p:grpSpPr>
        <p:sp>
          <p:nvSpPr>
            <p:cNvPr name="Freeform 6" id="6"/>
            <p:cNvSpPr/>
            <p:nvPr/>
          </p:nvSpPr>
          <p:spPr>
            <a:xfrm flipH="false" flipV="false" rot="0">
              <a:off x="0" y="0"/>
              <a:ext cx="1531068" cy="666495"/>
            </a:xfrm>
            <a:custGeom>
              <a:avLst/>
              <a:gdLst/>
              <a:ahLst/>
              <a:cxnLst/>
              <a:rect r="r" b="b" t="t" l="l"/>
              <a:pathLst>
                <a:path h="666495" w="1531068">
                  <a:moveTo>
                    <a:pt x="23307" y="0"/>
                  </a:moveTo>
                  <a:lnTo>
                    <a:pt x="1507761" y="0"/>
                  </a:lnTo>
                  <a:cubicBezTo>
                    <a:pt x="1520633" y="0"/>
                    <a:pt x="1531068" y="10435"/>
                    <a:pt x="1531068" y="23307"/>
                  </a:cubicBezTo>
                  <a:lnTo>
                    <a:pt x="1531068" y="643188"/>
                  </a:lnTo>
                  <a:cubicBezTo>
                    <a:pt x="1531068" y="656060"/>
                    <a:pt x="1520633" y="666495"/>
                    <a:pt x="1507761" y="666495"/>
                  </a:cubicBezTo>
                  <a:lnTo>
                    <a:pt x="23307" y="666495"/>
                  </a:lnTo>
                  <a:cubicBezTo>
                    <a:pt x="10435" y="666495"/>
                    <a:pt x="0" y="656060"/>
                    <a:pt x="0" y="643188"/>
                  </a:cubicBezTo>
                  <a:lnTo>
                    <a:pt x="0" y="23307"/>
                  </a:lnTo>
                  <a:cubicBezTo>
                    <a:pt x="0" y="10435"/>
                    <a:pt x="10435" y="0"/>
                    <a:pt x="23307" y="0"/>
                  </a:cubicBezTo>
                  <a:close/>
                </a:path>
              </a:pathLst>
            </a:custGeom>
            <a:solidFill>
              <a:srgbClr val="4B6D35"/>
            </a:solidFill>
          </p:spPr>
        </p:sp>
        <p:sp>
          <p:nvSpPr>
            <p:cNvPr name="TextBox 7" id="7"/>
            <p:cNvSpPr txBox="true"/>
            <p:nvPr/>
          </p:nvSpPr>
          <p:spPr>
            <a:xfrm>
              <a:off x="0" y="-38100"/>
              <a:ext cx="1531068" cy="704595"/>
            </a:xfrm>
            <a:prstGeom prst="rect">
              <a:avLst/>
            </a:prstGeom>
          </p:spPr>
          <p:txBody>
            <a:bodyPr anchor="ctr" rtlCol="false" tIns="50800" lIns="50800" bIns="50800" rIns="50800"/>
            <a:lstStyle/>
            <a:p>
              <a:pPr algn="ctr">
                <a:lnSpc>
                  <a:spcPts val="2239"/>
                </a:lnSpc>
              </a:pPr>
            </a:p>
          </p:txBody>
        </p:sp>
      </p:grpSp>
      <p:sp>
        <p:nvSpPr>
          <p:cNvPr name="Freeform 8" id="8"/>
          <p:cNvSpPr/>
          <p:nvPr/>
        </p:nvSpPr>
        <p:spPr>
          <a:xfrm flipH="false" flipV="false" rot="-1805016">
            <a:off x="15848785" y="-820725"/>
            <a:ext cx="2282196" cy="4699556"/>
          </a:xfrm>
          <a:custGeom>
            <a:avLst/>
            <a:gdLst/>
            <a:ahLst/>
            <a:cxnLst/>
            <a:rect r="r" b="b" t="t" l="l"/>
            <a:pathLst>
              <a:path h="4699556" w="2282196">
                <a:moveTo>
                  <a:pt x="0" y="0"/>
                </a:moveTo>
                <a:lnTo>
                  <a:pt x="2282196" y="0"/>
                </a:lnTo>
                <a:lnTo>
                  <a:pt x="2282196" y="4699556"/>
                </a:lnTo>
                <a:lnTo>
                  <a:pt x="0" y="4699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true" rot="0">
            <a:off x="-1433835" y="6938111"/>
            <a:ext cx="4214904" cy="4114800"/>
          </a:xfrm>
          <a:custGeom>
            <a:avLst/>
            <a:gdLst/>
            <a:ahLst/>
            <a:cxnLst/>
            <a:rect r="r" b="b" t="t" l="l"/>
            <a:pathLst>
              <a:path h="4114800" w="4214904">
                <a:moveTo>
                  <a:pt x="4214904" y="4114800"/>
                </a:moveTo>
                <a:lnTo>
                  <a:pt x="0" y="4114800"/>
                </a:lnTo>
                <a:lnTo>
                  <a:pt x="0" y="0"/>
                </a:lnTo>
                <a:lnTo>
                  <a:pt x="4214904" y="0"/>
                </a:lnTo>
                <a:lnTo>
                  <a:pt x="4214904"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7600950" y="512293"/>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7953"/>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239"/>
                </a:lnSpc>
              </a:pPr>
            </a:p>
          </p:txBody>
        </p:sp>
      </p:grpSp>
      <p:sp>
        <p:nvSpPr>
          <p:cNvPr name="Freeform 13" id="13"/>
          <p:cNvSpPr/>
          <p:nvPr/>
        </p:nvSpPr>
        <p:spPr>
          <a:xfrm flipH="false" flipV="false" rot="0">
            <a:off x="8422999" y="862596"/>
            <a:ext cx="2264051" cy="2385494"/>
          </a:xfrm>
          <a:custGeom>
            <a:avLst/>
            <a:gdLst/>
            <a:ahLst/>
            <a:cxnLst/>
            <a:rect r="r" b="b" t="t" l="l"/>
            <a:pathLst>
              <a:path h="2385494" w="2264051">
                <a:moveTo>
                  <a:pt x="0" y="0"/>
                </a:moveTo>
                <a:lnTo>
                  <a:pt x="2264051" y="0"/>
                </a:lnTo>
                <a:lnTo>
                  <a:pt x="2264051" y="2385494"/>
                </a:lnTo>
                <a:lnTo>
                  <a:pt x="0" y="23854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3016391" y="343365"/>
            <a:ext cx="11572928" cy="9600269"/>
          </a:xfrm>
          <a:custGeom>
            <a:avLst/>
            <a:gdLst/>
            <a:ahLst/>
            <a:cxnLst/>
            <a:rect r="r" b="b" t="t" l="l"/>
            <a:pathLst>
              <a:path h="9600269" w="11572928">
                <a:moveTo>
                  <a:pt x="0" y="0"/>
                </a:moveTo>
                <a:lnTo>
                  <a:pt x="11572927" y="0"/>
                </a:lnTo>
                <a:lnTo>
                  <a:pt x="11572927" y="9600270"/>
                </a:lnTo>
                <a:lnTo>
                  <a:pt x="0" y="9600270"/>
                </a:lnTo>
                <a:lnTo>
                  <a:pt x="0" y="0"/>
                </a:lnTo>
                <a:close/>
              </a:path>
            </a:pathLst>
          </a:custGeom>
          <a:blipFill>
            <a:blip r:embed="rId8"/>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grpSp>
        <p:nvGrpSpPr>
          <p:cNvPr name="Group 2" id="2"/>
          <p:cNvGrpSpPr/>
          <p:nvPr/>
        </p:nvGrpSpPr>
        <p:grpSpPr>
          <a:xfrm rot="0">
            <a:off x="673617" y="1028700"/>
            <a:ext cx="17155977" cy="8783652"/>
            <a:chOff x="0" y="0"/>
            <a:chExt cx="1550518" cy="793846"/>
          </a:xfrm>
        </p:grpSpPr>
        <p:sp>
          <p:nvSpPr>
            <p:cNvPr name="Freeform 3" id="3"/>
            <p:cNvSpPr/>
            <p:nvPr/>
          </p:nvSpPr>
          <p:spPr>
            <a:xfrm flipH="false" flipV="false" rot="0">
              <a:off x="0" y="0"/>
              <a:ext cx="1550518" cy="793846"/>
            </a:xfrm>
            <a:custGeom>
              <a:avLst/>
              <a:gdLst/>
              <a:ahLst/>
              <a:cxnLst/>
              <a:rect r="r" b="b" t="t" l="l"/>
              <a:pathLst>
                <a:path h="793846" w="1550518">
                  <a:moveTo>
                    <a:pt x="23015" y="0"/>
                  </a:moveTo>
                  <a:lnTo>
                    <a:pt x="1527504" y="0"/>
                  </a:lnTo>
                  <a:cubicBezTo>
                    <a:pt x="1533607" y="0"/>
                    <a:pt x="1539461" y="2425"/>
                    <a:pt x="1543777" y="6741"/>
                  </a:cubicBezTo>
                  <a:cubicBezTo>
                    <a:pt x="1548093" y="11057"/>
                    <a:pt x="1550518" y="16911"/>
                    <a:pt x="1550518" y="23015"/>
                  </a:cubicBezTo>
                  <a:lnTo>
                    <a:pt x="1550518" y="770832"/>
                  </a:lnTo>
                  <a:cubicBezTo>
                    <a:pt x="1550518" y="776936"/>
                    <a:pt x="1548093" y="782790"/>
                    <a:pt x="1543777" y="787106"/>
                  </a:cubicBezTo>
                  <a:cubicBezTo>
                    <a:pt x="1539461" y="791422"/>
                    <a:pt x="1533607" y="793846"/>
                    <a:pt x="1527504" y="793846"/>
                  </a:cubicBezTo>
                  <a:lnTo>
                    <a:pt x="23015" y="793846"/>
                  </a:lnTo>
                  <a:cubicBezTo>
                    <a:pt x="16911" y="793846"/>
                    <a:pt x="11057" y="791422"/>
                    <a:pt x="6741" y="787106"/>
                  </a:cubicBezTo>
                  <a:cubicBezTo>
                    <a:pt x="2425" y="782790"/>
                    <a:pt x="0" y="776936"/>
                    <a:pt x="0" y="770832"/>
                  </a:cubicBezTo>
                  <a:lnTo>
                    <a:pt x="0" y="23015"/>
                  </a:lnTo>
                  <a:cubicBezTo>
                    <a:pt x="0" y="16911"/>
                    <a:pt x="2425" y="11057"/>
                    <a:pt x="6741" y="6741"/>
                  </a:cubicBezTo>
                  <a:cubicBezTo>
                    <a:pt x="11057" y="2425"/>
                    <a:pt x="16911" y="0"/>
                    <a:pt x="23015" y="0"/>
                  </a:cubicBezTo>
                  <a:close/>
                </a:path>
              </a:pathLst>
            </a:custGeom>
            <a:solidFill>
              <a:srgbClr val="FFFFF3"/>
            </a:solidFill>
          </p:spPr>
        </p:sp>
        <p:sp>
          <p:nvSpPr>
            <p:cNvPr name="TextBox 4" id="4"/>
            <p:cNvSpPr txBox="true"/>
            <p:nvPr/>
          </p:nvSpPr>
          <p:spPr>
            <a:xfrm>
              <a:off x="0" y="-38100"/>
              <a:ext cx="1550518" cy="831946"/>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true" flipV="false" rot="0">
            <a:off x="-1951092" y="462401"/>
            <a:ext cx="3902185" cy="2038892"/>
          </a:xfrm>
          <a:custGeom>
            <a:avLst/>
            <a:gdLst/>
            <a:ahLst/>
            <a:cxnLst/>
            <a:rect r="r" b="b" t="t" l="l"/>
            <a:pathLst>
              <a:path h="2038892" w="3902185">
                <a:moveTo>
                  <a:pt x="3902184" y="0"/>
                </a:moveTo>
                <a:lnTo>
                  <a:pt x="0" y="0"/>
                </a:lnTo>
                <a:lnTo>
                  <a:pt x="0" y="2038891"/>
                </a:lnTo>
                <a:lnTo>
                  <a:pt x="3902184" y="2038891"/>
                </a:lnTo>
                <a:lnTo>
                  <a:pt x="3902184" y="0"/>
                </a:lnTo>
                <a:close/>
              </a:path>
            </a:pathLst>
          </a:custGeom>
          <a:blipFill>
            <a:blip r:embed="rId2"/>
            <a:stretch>
              <a:fillRect l="0" t="0" r="0" b="0"/>
            </a:stretch>
          </a:blipFill>
        </p:spPr>
      </p:sp>
      <p:sp>
        <p:nvSpPr>
          <p:cNvPr name="Freeform 6" id="6"/>
          <p:cNvSpPr/>
          <p:nvPr/>
        </p:nvSpPr>
        <p:spPr>
          <a:xfrm flipH="false" flipV="false" rot="0">
            <a:off x="14604983" y="-111109"/>
            <a:ext cx="6097439" cy="3185912"/>
          </a:xfrm>
          <a:custGeom>
            <a:avLst/>
            <a:gdLst/>
            <a:ahLst/>
            <a:cxnLst/>
            <a:rect r="r" b="b" t="t" l="l"/>
            <a:pathLst>
              <a:path h="3185912" w="6097439">
                <a:moveTo>
                  <a:pt x="0" y="0"/>
                </a:moveTo>
                <a:lnTo>
                  <a:pt x="6097438" y="0"/>
                </a:lnTo>
                <a:lnTo>
                  <a:pt x="6097438" y="3185911"/>
                </a:lnTo>
                <a:lnTo>
                  <a:pt x="0" y="3185911"/>
                </a:lnTo>
                <a:lnTo>
                  <a:pt x="0" y="0"/>
                </a:lnTo>
                <a:close/>
              </a:path>
            </a:pathLst>
          </a:custGeom>
          <a:blipFill>
            <a:blip r:embed="rId2"/>
            <a:stretch>
              <a:fillRect l="0" t="0" r="0" b="0"/>
            </a:stretch>
          </a:blipFill>
        </p:spPr>
      </p:sp>
      <p:sp>
        <p:nvSpPr>
          <p:cNvPr name="Freeform 7" id="7"/>
          <p:cNvSpPr/>
          <p:nvPr/>
        </p:nvSpPr>
        <p:spPr>
          <a:xfrm flipH="false" flipV="false" rot="0">
            <a:off x="5875270" y="190881"/>
            <a:ext cx="8729713" cy="9067419"/>
          </a:xfrm>
          <a:custGeom>
            <a:avLst/>
            <a:gdLst/>
            <a:ahLst/>
            <a:cxnLst/>
            <a:rect r="r" b="b" t="t" l="l"/>
            <a:pathLst>
              <a:path h="9067419" w="8729713">
                <a:moveTo>
                  <a:pt x="0" y="0"/>
                </a:moveTo>
                <a:lnTo>
                  <a:pt x="8729713" y="0"/>
                </a:lnTo>
                <a:lnTo>
                  <a:pt x="8729713" y="9067419"/>
                </a:lnTo>
                <a:lnTo>
                  <a:pt x="0" y="9067419"/>
                </a:lnTo>
                <a:lnTo>
                  <a:pt x="0" y="0"/>
                </a:lnTo>
                <a:close/>
              </a:path>
            </a:pathLst>
          </a:custGeom>
          <a:blipFill>
            <a:blip r:embed="rId3"/>
            <a:stretch>
              <a:fillRect l="0" t="0" r="0" b="0"/>
            </a:stretch>
          </a:blipFill>
        </p:spPr>
      </p:sp>
      <p:sp>
        <p:nvSpPr>
          <p:cNvPr name="TextBox 8" id="8"/>
          <p:cNvSpPr txBox="true"/>
          <p:nvPr/>
        </p:nvSpPr>
        <p:spPr>
          <a:xfrm rot="0">
            <a:off x="-2726063" y="4895659"/>
            <a:ext cx="10838996" cy="944960"/>
          </a:xfrm>
          <a:prstGeom prst="rect">
            <a:avLst/>
          </a:prstGeom>
        </p:spPr>
        <p:txBody>
          <a:bodyPr anchor="t" rtlCol="false" tIns="0" lIns="0" bIns="0" rIns="0">
            <a:spAutoFit/>
          </a:bodyPr>
          <a:lstStyle/>
          <a:p>
            <a:pPr algn="ctr">
              <a:lnSpc>
                <a:spcPts val="7765"/>
              </a:lnSpc>
              <a:spcBef>
                <a:spcPct val="0"/>
              </a:spcBef>
            </a:pPr>
            <a:r>
              <a:rPr lang="en-US" b="true" sz="5546">
                <a:solidFill>
                  <a:srgbClr val="12302B"/>
                </a:solidFill>
                <a:latin typeface="Nourd Heavy"/>
                <a:ea typeface="Nourd Heavy"/>
                <a:cs typeface="Nourd Heavy"/>
                <a:sym typeface="Nourd Heavy"/>
              </a:rPr>
              <a:t>9. ANEXOS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grpSp>
        <p:nvGrpSpPr>
          <p:cNvPr name="Group 2" id="2"/>
          <p:cNvGrpSpPr/>
          <p:nvPr/>
        </p:nvGrpSpPr>
        <p:grpSpPr>
          <a:xfrm rot="0">
            <a:off x="673617" y="1028700"/>
            <a:ext cx="17155977" cy="8783652"/>
            <a:chOff x="0" y="0"/>
            <a:chExt cx="1550518" cy="793846"/>
          </a:xfrm>
        </p:grpSpPr>
        <p:sp>
          <p:nvSpPr>
            <p:cNvPr name="Freeform 3" id="3"/>
            <p:cNvSpPr/>
            <p:nvPr/>
          </p:nvSpPr>
          <p:spPr>
            <a:xfrm flipH="false" flipV="false" rot="0">
              <a:off x="0" y="0"/>
              <a:ext cx="1550518" cy="793846"/>
            </a:xfrm>
            <a:custGeom>
              <a:avLst/>
              <a:gdLst/>
              <a:ahLst/>
              <a:cxnLst/>
              <a:rect r="r" b="b" t="t" l="l"/>
              <a:pathLst>
                <a:path h="793846" w="1550518">
                  <a:moveTo>
                    <a:pt x="23015" y="0"/>
                  </a:moveTo>
                  <a:lnTo>
                    <a:pt x="1527504" y="0"/>
                  </a:lnTo>
                  <a:cubicBezTo>
                    <a:pt x="1533607" y="0"/>
                    <a:pt x="1539461" y="2425"/>
                    <a:pt x="1543777" y="6741"/>
                  </a:cubicBezTo>
                  <a:cubicBezTo>
                    <a:pt x="1548093" y="11057"/>
                    <a:pt x="1550518" y="16911"/>
                    <a:pt x="1550518" y="23015"/>
                  </a:cubicBezTo>
                  <a:lnTo>
                    <a:pt x="1550518" y="770832"/>
                  </a:lnTo>
                  <a:cubicBezTo>
                    <a:pt x="1550518" y="776936"/>
                    <a:pt x="1548093" y="782790"/>
                    <a:pt x="1543777" y="787106"/>
                  </a:cubicBezTo>
                  <a:cubicBezTo>
                    <a:pt x="1539461" y="791422"/>
                    <a:pt x="1533607" y="793846"/>
                    <a:pt x="1527504" y="793846"/>
                  </a:cubicBezTo>
                  <a:lnTo>
                    <a:pt x="23015" y="793846"/>
                  </a:lnTo>
                  <a:cubicBezTo>
                    <a:pt x="16911" y="793846"/>
                    <a:pt x="11057" y="791422"/>
                    <a:pt x="6741" y="787106"/>
                  </a:cubicBezTo>
                  <a:cubicBezTo>
                    <a:pt x="2425" y="782790"/>
                    <a:pt x="0" y="776936"/>
                    <a:pt x="0" y="770832"/>
                  </a:cubicBezTo>
                  <a:lnTo>
                    <a:pt x="0" y="23015"/>
                  </a:lnTo>
                  <a:cubicBezTo>
                    <a:pt x="0" y="16911"/>
                    <a:pt x="2425" y="11057"/>
                    <a:pt x="6741" y="6741"/>
                  </a:cubicBezTo>
                  <a:cubicBezTo>
                    <a:pt x="11057" y="2425"/>
                    <a:pt x="16911" y="0"/>
                    <a:pt x="23015" y="0"/>
                  </a:cubicBezTo>
                  <a:close/>
                </a:path>
              </a:pathLst>
            </a:custGeom>
            <a:solidFill>
              <a:srgbClr val="FFFFF3"/>
            </a:solidFill>
          </p:spPr>
        </p:sp>
        <p:sp>
          <p:nvSpPr>
            <p:cNvPr name="TextBox 4" id="4"/>
            <p:cNvSpPr txBox="true"/>
            <p:nvPr/>
          </p:nvSpPr>
          <p:spPr>
            <a:xfrm>
              <a:off x="0" y="-38100"/>
              <a:ext cx="1550518" cy="831946"/>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true" flipV="false" rot="0">
            <a:off x="-1951092" y="462401"/>
            <a:ext cx="3902185" cy="2038892"/>
          </a:xfrm>
          <a:custGeom>
            <a:avLst/>
            <a:gdLst/>
            <a:ahLst/>
            <a:cxnLst/>
            <a:rect r="r" b="b" t="t" l="l"/>
            <a:pathLst>
              <a:path h="2038892" w="3902185">
                <a:moveTo>
                  <a:pt x="3902184" y="0"/>
                </a:moveTo>
                <a:lnTo>
                  <a:pt x="0" y="0"/>
                </a:lnTo>
                <a:lnTo>
                  <a:pt x="0" y="2038891"/>
                </a:lnTo>
                <a:lnTo>
                  <a:pt x="3902184" y="2038891"/>
                </a:lnTo>
                <a:lnTo>
                  <a:pt x="3902184" y="0"/>
                </a:lnTo>
                <a:close/>
              </a:path>
            </a:pathLst>
          </a:custGeom>
          <a:blipFill>
            <a:blip r:embed="rId2"/>
            <a:stretch>
              <a:fillRect l="0" t="0" r="0" b="0"/>
            </a:stretch>
          </a:blipFill>
        </p:spPr>
      </p:sp>
      <p:sp>
        <p:nvSpPr>
          <p:cNvPr name="Freeform 6" id="6"/>
          <p:cNvSpPr/>
          <p:nvPr/>
        </p:nvSpPr>
        <p:spPr>
          <a:xfrm flipH="false" flipV="false" rot="0">
            <a:off x="14604983" y="-111109"/>
            <a:ext cx="6097439" cy="3185912"/>
          </a:xfrm>
          <a:custGeom>
            <a:avLst/>
            <a:gdLst/>
            <a:ahLst/>
            <a:cxnLst/>
            <a:rect r="r" b="b" t="t" l="l"/>
            <a:pathLst>
              <a:path h="3185912" w="6097439">
                <a:moveTo>
                  <a:pt x="0" y="0"/>
                </a:moveTo>
                <a:lnTo>
                  <a:pt x="6097438" y="0"/>
                </a:lnTo>
                <a:lnTo>
                  <a:pt x="6097438" y="3185911"/>
                </a:lnTo>
                <a:lnTo>
                  <a:pt x="0" y="3185911"/>
                </a:lnTo>
                <a:lnTo>
                  <a:pt x="0" y="0"/>
                </a:lnTo>
                <a:close/>
              </a:path>
            </a:pathLst>
          </a:custGeom>
          <a:blipFill>
            <a:blip r:embed="rId2"/>
            <a:stretch>
              <a:fillRect l="0" t="0" r="0" b="0"/>
            </a:stretch>
          </a:blipFill>
        </p:spPr>
      </p:sp>
      <p:sp>
        <p:nvSpPr>
          <p:cNvPr name="Freeform 7" id="7"/>
          <p:cNvSpPr/>
          <p:nvPr/>
        </p:nvSpPr>
        <p:spPr>
          <a:xfrm flipH="false" flipV="false" rot="0">
            <a:off x="5706698" y="245987"/>
            <a:ext cx="11552602" cy="9795026"/>
          </a:xfrm>
          <a:custGeom>
            <a:avLst/>
            <a:gdLst/>
            <a:ahLst/>
            <a:cxnLst/>
            <a:rect r="r" b="b" t="t" l="l"/>
            <a:pathLst>
              <a:path h="9795026" w="11552602">
                <a:moveTo>
                  <a:pt x="0" y="0"/>
                </a:moveTo>
                <a:lnTo>
                  <a:pt x="11552602" y="0"/>
                </a:lnTo>
                <a:lnTo>
                  <a:pt x="11552602" y="9795026"/>
                </a:lnTo>
                <a:lnTo>
                  <a:pt x="0" y="9795026"/>
                </a:lnTo>
                <a:lnTo>
                  <a:pt x="0" y="0"/>
                </a:lnTo>
                <a:close/>
              </a:path>
            </a:pathLst>
          </a:custGeom>
          <a:blipFill>
            <a:blip r:embed="rId3"/>
            <a:stretch>
              <a:fillRect l="0" t="0" r="0" b="0"/>
            </a:stretch>
          </a:blipFill>
        </p:spPr>
      </p:sp>
      <p:sp>
        <p:nvSpPr>
          <p:cNvPr name="TextBox 8" id="8"/>
          <p:cNvSpPr txBox="true"/>
          <p:nvPr/>
        </p:nvSpPr>
        <p:spPr>
          <a:xfrm rot="0">
            <a:off x="-2726063" y="4895659"/>
            <a:ext cx="10838996" cy="944960"/>
          </a:xfrm>
          <a:prstGeom prst="rect">
            <a:avLst/>
          </a:prstGeom>
        </p:spPr>
        <p:txBody>
          <a:bodyPr anchor="t" rtlCol="false" tIns="0" lIns="0" bIns="0" rIns="0">
            <a:spAutoFit/>
          </a:bodyPr>
          <a:lstStyle/>
          <a:p>
            <a:pPr algn="ctr">
              <a:lnSpc>
                <a:spcPts val="7765"/>
              </a:lnSpc>
              <a:spcBef>
                <a:spcPct val="0"/>
              </a:spcBef>
            </a:pPr>
            <a:r>
              <a:rPr lang="en-US" b="true" sz="5546">
                <a:solidFill>
                  <a:srgbClr val="12302B"/>
                </a:solidFill>
                <a:latin typeface="Nourd Heavy"/>
                <a:ea typeface="Nourd Heavy"/>
                <a:cs typeface="Nourd Heavy"/>
                <a:sym typeface="Nourd Heavy"/>
              </a:rPr>
              <a:t>9. ANEXOS</a:t>
            </a:r>
          </a:p>
        </p:txBody>
      </p:sp>
    </p:spTree>
  </p:cSld>
  <p:clrMapOvr>
    <a:masterClrMapping/>
  </p:clrMapOvr>
</p:sld>
</file>

<file path=ppt/slides/slide43.xml><?xml version="1.0" encoding="utf-8"?>
<p:sld xmlns:p="http://schemas.openxmlformats.org/presentationml/2006/main" xmlns:a="http://schemas.openxmlformats.org/drawingml/2006/main">
  <p:cSld>
    <p:bg>
      <p:bgPr>
        <a:solidFill>
          <a:srgbClr val="213D0F"/>
        </a:solidFill>
      </p:bgPr>
    </p:bg>
    <p:spTree>
      <p:nvGrpSpPr>
        <p:cNvPr id="1" name=""/>
        <p:cNvGrpSpPr/>
        <p:nvPr/>
      </p:nvGrpSpPr>
      <p:grpSpPr>
        <a:xfrm>
          <a:off x="0" y="0"/>
          <a:ext cx="0" cy="0"/>
          <a:chOff x="0" y="0"/>
          <a:chExt cx="0" cy="0"/>
        </a:xfrm>
      </p:grpSpPr>
      <p:sp>
        <p:nvSpPr>
          <p:cNvPr name="TextBox 2" id="2"/>
          <p:cNvSpPr txBox="true"/>
          <p:nvPr/>
        </p:nvSpPr>
        <p:spPr>
          <a:xfrm rot="0">
            <a:off x="2517997" y="2595932"/>
            <a:ext cx="13252006" cy="4837961"/>
          </a:xfrm>
          <a:prstGeom prst="rect">
            <a:avLst/>
          </a:prstGeom>
        </p:spPr>
        <p:txBody>
          <a:bodyPr anchor="t" rtlCol="false" tIns="0" lIns="0" bIns="0" rIns="0">
            <a:spAutoFit/>
          </a:bodyPr>
          <a:lstStyle/>
          <a:p>
            <a:pPr algn="ctr">
              <a:lnSpc>
                <a:spcPts val="19465"/>
              </a:lnSpc>
            </a:pPr>
            <a:r>
              <a:rPr lang="en-US" b="true" sz="13904">
                <a:solidFill>
                  <a:srgbClr val="FADA17"/>
                </a:solidFill>
                <a:latin typeface="Nourd Heavy"/>
                <a:ea typeface="Nourd Heavy"/>
                <a:cs typeface="Nourd Heavy"/>
                <a:sym typeface="Nourd Heavy"/>
              </a:rPr>
              <a:t>MUCHAS</a:t>
            </a:r>
          </a:p>
          <a:p>
            <a:pPr algn="ctr">
              <a:lnSpc>
                <a:spcPts val="19465"/>
              </a:lnSpc>
              <a:spcBef>
                <a:spcPct val="0"/>
              </a:spcBef>
            </a:pPr>
            <a:r>
              <a:rPr lang="en-US" b="true" sz="13904">
                <a:solidFill>
                  <a:srgbClr val="FADA17"/>
                </a:solidFill>
                <a:latin typeface="Nourd Heavy"/>
                <a:ea typeface="Nourd Heavy"/>
                <a:cs typeface="Nourd Heavy"/>
                <a:sym typeface="Nourd Heavy"/>
              </a:rPr>
              <a:t>GRACIAS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B6D35"/>
        </a:solidFill>
      </p:bgPr>
    </p:bg>
    <p:spTree>
      <p:nvGrpSpPr>
        <p:cNvPr id="1" name=""/>
        <p:cNvGrpSpPr/>
        <p:nvPr/>
      </p:nvGrpSpPr>
      <p:grpSpPr>
        <a:xfrm>
          <a:off x="0" y="0"/>
          <a:ext cx="0" cy="0"/>
          <a:chOff x="0" y="0"/>
          <a:chExt cx="0" cy="0"/>
        </a:xfrm>
      </p:grpSpPr>
      <p:sp>
        <p:nvSpPr>
          <p:cNvPr name="Freeform 2" id="2"/>
          <p:cNvSpPr/>
          <p:nvPr/>
        </p:nvSpPr>
        <p:spPr>
          <a:xfrm flipH="false" flipV="false" rot="0">
            <a:off x="-1279531" y="-948525"/>
            <a:ext cx="20847062" cy="8229600"/>
          </a:xfrm>
          <a:custGeom>
            <a:avLst/>
            <a:gdLst/>
            <a:ahLst/>
            <a:cxnLst/>
            <a:rect r="r" b="b" t="t" l="l"/>
            <a:pathLst>
              <a:path h="8229600" w="20847062">
                <a:moveTo>
                  <a:pt x="0" y="0"/>
                </a:moveTo>
                <a:lnTo>
                  <a:pt x="20847062" y="0"/>
                </a:lnTo>
                <a:lnTo>
                  <a:pt x="20847062" y="8229600"/>
                </a:lnTo>
                <a:lnTo>
                  <a:pt x="0" y="8229600"/>
                </a:lnTo>
                <a:lnTo>
                  <a:pt x="0" y="0"/>
                </a:lnTo>
                <a:close/>
              </a:path>
            </a:pathLst>
          </a:custGeom>
          <a:blipFill>
            <a:blip r:embed="rId2"/>
            <a:stretch>
              <a:fillRect l="-6193" t="0" r="-6193" b="0"/>
            </a:stretch>
          </a:blipFill>
        </p:spPr>
      </p:sp>
      <p:grpSp>
        <p:nvGrpSpPr>
          <p:cNvPr name="Group 3" id="3"/>
          <p:cNvGrpSpPr/>
          <p:nvPr/>
        </p:nvGrpSpPr>
        <p:grpSpPr>
          <a:xfrm rot="0">
            <a:off x="673617" y="2265636"/>
            <a:ext cx="16940766" cy="7374548"/>
            <a:chOff x="0" y="0"/>
            <a:chExt cx="1531068" cy="666495"/>
          </a:xfrm>
        </p:grpSpPr>
        <p:sp>
          <p:nvSpPr>
            <p:cNvPr name="Freeform 4" id="4"/>
            <p:cNvSpPr/>
            <p:nvPr/>
          </p:nvSpPr>
          <p:spPr>
            <a:xfrm flipH="false" flipV="false" rot="0">
              <a:off x="0" y="0"/>
              <a:ext cx="1531068" cy="666495"/>
            </a:xfrm>
            <a:custGeom>
              <a:avLst/>
              <a:gdLst/>
              <a:ahLst/>
              <a:cxnLst/>
              <a:rect r="r" b="b" t="t" l="l"/>
              <a:pathLst>
                <a:path h="666495" w="1531068">
                  <a:moveTo>
                    <a:pt x="23307" y="0"/>
                  </a:moveTo>
                  <a:lnTo>
                    <a:pt x="1507761" y="0"/>
                  </a:lnTo>
                  <a:cubicBezTo>
                    <a:pt x="1520633" y="0"/>
                    <a:pt x="1531068" y="10435"/>
                    <a:pt x="1531068" y="23307"/>
                  </a:cubicBezTo>
                  <a:lnTo>
                    <a:pt x="1531068" y="643188"/>
                  </a:lnTo>
                  <a:cubicBezTo>
                    <a:pt x="1531068" y="656060"/>
                    <a:pt x="1520633" y="666495"/>
                    <a:pt x="1507761" y="666495"/>
                  </a:cubicBezTo>
                  <a:lnTo>
                    <a:pt x="23307" y="666495"/>
                  </a:lnTo>
                  <a:cubicBezTo>
                    <a:pt x="10435" y="666495"/>
                    <a:pt x="0" y="656060"/>
                    <a:pt x="0" y="643188"/>
                  </a:cubicBezTo>
                  <a:lnTo>
                    <a:pt x="0" y="23307"/>
                  </a:lnTo>
                  <a:cubicBezTo>
                    <a:pt x="0" y="10435"/>
                    <a:pt x="10435" y="0"/>
                    <a:pt x="23307" y="0"/>
                  </a:cubicBezTo>
                  <a:close/>
                </a:path>
              </a:pathLst>
            </a:custGeom>
            <a:solidFill>
              <a:srgbClr val="FFFFF3"/>
            </a:solidFill>
          </p:spPr>
        </p:sp>
        <p:sp>
          <p:nvSpPr>
            <p:cNvPr name="TextBox 5" id="5"/>
            <p:cNvSpPr txBox="true"/>
            <p:nvPr/>
          </p:nvSpPr>
          <p:spPr>
            <a:xfrm>
              <a:off x="0" y="-38100"/>
              <a:ext cx="1531068" cy="704595"/>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7005848" y="85516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123547">
            <a:off x="16857171" y="7374434"/>
            <a:ext cx="1998227" cy="4114800"/>
          </a:xfrm>
          <a:custGeom>
            <a:avLst/>
            <a:gdLst/>
            <a:ahLst/>
            <a:cxnLst/>
            <a:rect r="r" b="b" t="t" l="l"/>
            <a:pathLst>
              <a:path h="4114800" w="1998227">
                <a:moveTo>
                  <a:pt x="0" y="0"/>
                </a:moveTo>
                <a:lnTo>
                  <a:pt x="1998227" y="0"/>
                </a:lnTo>
                <a:lnTo>
                  <a:pt x="199822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2539692">
            <a:off x="204514" y="7510849"/>
            <a:ext cx="1998227" cy="4114800"/>
          </a:xfrm>
          <a:custGeom>
            <a:avLst/>
            <a:gdLst/>
            <a:ahLst/>
            <a:cxnLst/>
            <a:rect r="r" b="b" t="t" l="l"/>
            <a:pathLst>
              <a:path h="4114800" w="1998227">
                <a:moveTo>
                  <a:pt x="1998227" y="0"/>
                </a:moveTo>
                <a:lnTo>
                  <a:pt x="0" y="0"/>
                </a:lnTo>
                <a:lnTo>
                  <a:pt x="0" y="4114800"/>
                </a:lnTo>
                <a:lnTo>
                  <a:pt x="1998227" y="4114800"/>
                </a:lnTo>
                <a:lnTo>
                  <a:pt x="199822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6022521" y="5185408"/>
            <a:ext cx="7504901" cy="944883"/>
          </a:xfrm>
          <a:prstGeom prst="rect">
            <a:avLst/>
          </a:prstGeom>
        </p:spPr>
        <p:txBody>
          <a:bodyPr anchor="t" rtlCol="false" tIns="0" lIns="0" bIns="0" rIns="0">
            <a:spAutoFit/>
          </a:bodyPr>
          <a:lstStyle/>
          <a:p>
            <a:pPr algn="ctr">
              <a:lnSpc>
                <a:spcPts val="7769"/>
              </a:lnSpc>
              <a:spcBef>
                <a:spcPct val="0"/>
              </a:spcBef>
            </a:pPr>
            <a:r>
              <a:rPr lang="en-US" b="true" sz="5549">
                <a:solidFill>
                  <a:srgbClr val="12302B"/>
                </a:solidFill>
                <a:latin typeface="Nourd Heavy"/>
                <a:ea typeface="Nourd Heavy"/>
                <a:cs typeface="Nourd Heavy"/>
                <a:sym typeface="Nourd Heavy"/>
              </a:rPr>
              <a:t>PROCEDIMIENTO</a:t>
            </a:r>
          </a:p>
        </p:txBody>
      </p:sp>
      <p:sp>
        <p:nvSpPr>
          <p:cNvPr name="Freeform 10" id="10"/>
          <p:cNvSpPr/>
          <p:nvPr/>
        </p:nvSpPr>
        <p:spPr>
          <a:xfrm flipH="false" flipV="false" rot="0">
            <a:off x="4243441" y="4646764"/>
            <a:ext cx="1908521" cy="1908521"/>
          </a:xfrm>
          <a:custGeom>
            <a:avLst/>
            <a:gdLst/>
            <a:ahLst/>
            <a:cxnLst/>
            <a:rect r="r" b="b" t="t" l="l"/>
            <a:pathLst>
              <a:path h="1908521" w="1908521">
                <a:moveTo>
                  <a:pt x="0" y="0"/>
                </a:moveTo>
                <a:lnTo>
                  <a:pt x="1908521" y="0"/>
                </a:lnTo>
                <a:lnTo>
                  <a:pt x="1908521" y="1908520"/>
                </a:lnTo>
                <a:lnTo>
                  <a:pt x="0" y="19085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grpSp>
        <p:nvGrpSpPr>
          <p:cNvPr name="Group 2" id="2"/>
          <p:cNvGrpSpPr/>
          <p:nvPr/>
        </p:nvGrpSpPr>
        <p:grpSpPr>
          <a:xfrm rot="0">
            <a:off x="673617" y="1375882"/>
            <a:ext cx="16940766" cy="8264301"/>
            <a:chOff x="0" y="0"/>
            <a:chExt cx="1531068" cy="746909"/>
          </a:xfrm>
        </p:grpSpPr>
        <p:sp>
          <p:nvSpPr>
            <p:cNvPr name="Freeform 3" id="3"/>
            <p:cNvSpPr/>
            <p:nvPr/>
          </p:nvSpPr>
          <p:spPr>
            <a:xfrm flipH="false" flipV="false" rot="0">
              <a:off x="0" y="0"/>
              <a:ext cx="1531068" cy="746909"/>
            </a:xfrm>
            <a:custGeom>
              <a:avLst/>
              <a:gdLst/>
              <a:ahLst/>
              <a:cxnLst/>
              <a:rect r="r" b="b" t="t" l="l"/>
              <a:pathLst>
                <a:path h="746909" w="1531068">
                  <a:moveTo>
                    <a:pt x="23307" y="0"/>
                  </a:moveTo>
                  <a:lnTo>
                    <a:pt x="1507761" y="0"/>
                  </a:lnTo>
                  <a:cubicBezTo>
                    <a:pt x="1520633" y="0"/>
                    <a:pt x="1531068" y="10435"/>
                    <a:pt x="1531068" y="23307"/>
                  </a:cubicBezTo>
                  <a:lnTo>
                    <a:pt x="1531068" y="723602"/>
                  </a:lnTo>
                  <a:cubicBezTo>
                    <a:pt x="1531068" y="736474"/>
                    <a:pt x="1520633" y="746909"/>
                    <a:pt x="1507761" y="746909"/>
                  </a:cubicBezTo>
                  <a:lnTo>
                    <a:pt x="23307" y="746909"/>
                  </a:lnTo>
                  <a:cubicBezTo>
                    <a:pt x="10435" y="746909"/>
                    <a:pt x="0" y="736474"/>
                    <a:pt x="0" y="723602"/>
                  </a:cubicBezTo>
                  <a:lnTo>
                    <a:pt x="0" y="23307"/>
                  </a:lnTo>
                  <a:cubicBezTo>
                    <a:pt x="0" y="10435"/>
                    <a:pt x="10435" y="0"/>
                    <a:pt x="23307" y="0"/>
                  </a:cubicBezTo>
                  <a:close/>
                </a:path>
              </a:pathLst>
            </a:custGeom>
            <a:solidFill>
              <a:srgbClr val="FFFFF3"/>
            </a:solidFill>
          </p:spPr>
        </p:sp>
        <p:sp>
          <p:nvSpPr>
            <p:cNvPr name="TextBox 4" id="4"/>
            <p:cNvSpPr txBox="true"/>
            <p:nvPr/>
          </p:nvSpPr>
          <p:spPr>
            <a:xfrm>
              <a:off x="0" y="-38100"/>
              <a:ext cx="1531068" cy="785009"/>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344789" y="283682"/>
            <a:ext cx="13085839" cy="854075"/>
          </a:xfrm>
          <a:prstGeom prst="rect">
            <a:avLst/>
          </a:prstGeom>
        </p:spPr>
        <p:txBody>
          <a:bodyPr anchor="t" rtlCol="false" tIns="0" lIns="0" bIns="0" rIns="0">
            <a:spAutoFit/>
          </a:bodyPr>
          <a:lstStyle/>
          <a:p>
            <a:pPr algn="ctr">
              <a:lnSpc>
                <a:spcPts val="7000"/>
              </a:lnSpc>
              <a:spcBef>
                <a:spcPct val="0"/>
              </a:spcBef>
            </a:pPr>
            <a:r>
              <a:rPr lang="en-US" b="true" sz="5000">
                <a:solidFill>
                  <a:srgbClr val="12302B"/>
                </a:solidFill>
                <a:latin typeface="Nourd Heavy"/>
                <a:ea typeface="Nourd Heavy"/>
                <a:cs typeface="Nourd Heavy"/>
                <a:sym typeface="Nourd Heavy"/>
              </a:rPr>
              <a:t>A)ETAPA DE PREPARACION </a:t>
            </a:r>
          </a:p>
        </p:txBody>
      </p:sp>
      <p:sp>
        <p:nvSpPr>
          <p:cNvPr name="Freeform 6" id="6"/>
          <p:cNvSpPr/>
          <p:nvPr/>
        </p:nvSpPr>
        <p:spPr>
          <a:xfrm flipH="false" flipV="false" rot="0">
            <a:off x="-1358089" y="486128"/>
            <a:ext cx="3405756" cy="1779508"/>
          </a:xfrm>
          <a:custGeom>
            <a:avLst/>
            <a:gdLst/>
            <a:ahLst/>
            <a:cxnLst/>
            <a:rect r="r" b="b" t="t" l="l"/>
            <a:pathLst>
              <a:path h="1779508" w="3405756">
                <a:moveTo>
                  <a:pt x="0" y="0"/>
                </a:moveTo>
                <a:lnTo>
                  <a:pt x="3405756" y="0"/>
                </a:lnTo>
                <a:lnTo>
                  <a:pt x="3405756" y="1779508"/>
                </a:lnTo>
                <a:lnTo>
                  <a:pt x="0" y="1779508"/>
                </a:lnTo>
                <a:lnTo>
                  <a:pt x="0" y="0"/>
                </a:lnTo>
                <a:close/>
              </a:path>
            </a:pathLst>
          </a:custGeom>
          <a:blipFill>
            <a:blip r:embed="rId2"/>
            <a:stretch>
              <a:fillRect l="0" t="0" r="0" b="0"/>
            </a:stretch>
          </a:blipFill>
        </p:spPr>
      </p:sp>
      <p:sp>
        <p:nvSpPr>
          <p:cNvPr name="Freeform 7" id="7"/>
          <p:cNvSpPr/>
          <p:nvPr/>
        </p:nvSpPr>
        <p:spPr>
          <a:xfrm flipH="false" flipV="false" rot="0">
            <a:off x="15692318" y="-861276"/>
            <a:ext cx="4188467" cy="2188474"/>
          </a:xfrm>
          <a:custGeom>
            <a:avLst/>
            <a:gdLst/>
            <a:ahLst/>
            <a:cxnLst/>
            <a:rect r="r" b="b" t="t" l="l"/>
            <a:pathLst>
              <a:path h="2188474" w="4188467">
                <a:moveTo>
                  <a:pt x="0" y="0"/>
                </a:moveTo>
                <a:lnTo>
                  <a:pt x="4188468" y="0"/>
                </a:lnTo>
                <a:lnTo>
                  <a:pt x="4188468" y="2188475"/>
                </a:lnTo>
                <a:lnTo>
                  <a:pt x="0" y="2188475"/>
                </a:lnTo>
                <a:lnTo>
                  <a:pt x="0" y="0"/>
                </a:lnTo>
                <a:close/>
              </a:path>
            </a:pathLst>
          </a:custGeom>
          <a:blipFill>
            <a:blip r:embed="rId2"/>
            <a:stretch>
              <a:fillRect l="0" t="0" r="0" b="0"/>
            </a:stretch>
          </a:blipFill>
        </p:spPr>
      </p:sp>
      <p:sp>
        <p:nvSpPr>
          <p:cNvPr name="Freeform 8" id="8"/>
          <p:cNvSpPr/>
          <p:nvPr/>
        </p:nvSpPr>
        <p:spPr>
          <a:xfrm flipH="false" flipV="false" rot="0">
            <a:off x="4631685" y="2265636"/>
            <a:ext cx="9383102" cy="6454171"/>
          </a:xfrm>
          <a:custGeom>
            <a:avLst/>
            <a:gdLst/>
            <a:ahLst/>
            <a:cxnLst/>
            <a:rect r="r" b="b" t="t" l="l"/>
            <a:pathLst>
              <a:path h="6454171" w="9383102">
                <a:moveTo>
                  <a:pt x="0" y="0"/>
                </a:moveTo>
                <a:lnTo>
                  <a:pt x="9383102" y="0"/>
                </a:lnTo>
                <a:lnTo>
                  <a:pt x="9383102" y="6454171"/>
                </a:lnTo>
                <a:lnTo>
                  <a:pt x="0" y="6454171"/>
                </a:lnTo>
                <a:lnTo>
                  <a:pt x="0" y="0"/>
                </a:lnTo>
                <a:close/>
              </a:path>
            </a:pathLst>
          </a:custGeom>
          <a:blipFill>
            <a:blip r:embed="rId3"/>
            <a:stretch>
              <a:fillRect l="0" t="0" r="0" b="0"/>
            </a:stretch>
          </a:blipFill>
        </p:spPr>
      </p:sp>
      <p:sp>
        <p:nvSpPr>
          <p:cNvPr name="TextBox 9" id="9"/>
          <p:cNvSpPr txBox="true"/>
          <p:nvPr/>
        </p:nvSpPr>
        <p:spPr>
          <a:xfrm rot="0">
            <a:off x="2047667" y="1592947"/>
            <a:ext cx="12335252" cy="438785"/>
          </a:xfrm>
          <a:prstGeom prst="rect">
            <a:avLst/>
          </a:prstGeom>
        </p:spPr>
        <p:txBody>
          <a:bodyPr anchor="t" rtlCol="false" tIns="0" lIns="0" bIns="0" rIns="0">
            <a:spAutoFit/>
          </a:bodyPr>
          <a:lstStyle/>
          <a:p>
            <a:pPr algn="l" marL="561341" indent="-280670" lvl="1">
              <a:lnSpc>
                <a:spcPts val="3640"/>
              </a:lnSpc>
              <a:spcBef>
                <a:spcPct val="0"/>
              </a:spcBef>
              <a:buFont typeface="Arial"/>
              <a:buChar char="•"/>
            </a:pPr>
            <a:r>
              <a:rPr lang="en-US" b="true" sz="2600" spc="223" strike="noStrike" u="none">
                <a:solidFill>
                  <a:srgbClr val="000000"/>
                </a:solidFill>
                <a:latin typeface="Quicksand Bold"/>
                <a:ea typeface="Quicksand Bold"/>
                <a:cs typeface="Quicksand Bold"/>
                <a:sym typeface="Quicksand Bold"/>
              </a:rPr>
              <a:t> Registre el procedimiento identificando los pasos seguidos.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grpSp>
        <p:nvGrpSpPr>
          <p:cNvPr name="Group 2" id="2"/>
          <p:cNvGrpSpPr/>
          <p:nvPr/>
        </p:nvGrpSpPr>
        <p:grpSpPr>
          <a:xfrm rot="0">
            <a:off x="673617" y="1375882"/>
            <a:ext cx="16940766" cy="8264301"/>
            <a:chOff x="0" y="0"/>
            <a:chExt cx="1531068" cy="746909"/>
          </a:xfrm>
        </p:grpSpPr>
        <p:sp>
          <p:nvSpPr>
            <p:cNvPr name="Freeform 3" id="3"/>
            <p:cNvSpPr/>
            <p:nvPr/>
          </p:nvSpPr>
          <p:spPr>
            <a:xfrm flipH="false" flipV="false" rot="0">
              <a:off x="0" y="0"/>
              <a:ext cx="1531068" cy="746909"/>
            </a:xfrm>
            <a:custGeom>
              <a:avLst/>
              <a:gdLst/>
              <a:ahLst/>
              <a:cxnLst/>
              <a:rect r="r" b="b" t="t" l="l"/>
              <a:pathLst>
                <a:path h="746909" w="1531068">
                  <a:moveTo>
                    <a:pt x="23307" y="0"/>
                  </a:moveTo>
                  <a:lnTo>
                    <a:pt x="1507761" y="0"/>
                  </a:lnTo>
                  <a:cubicBezTo>
                    <a:pt x="1520633" y="0"/>
                    <a:pt x="1531068" y="10435"/>
                    <a:pt x="1531068" y="23307"/>
                  </a:cubicBezTo>
                  <a:lnTo>
                    <a:pt x="1531068" y="723602"/>
                  </a:lnTo>
                  <a:cubicBezTo>
                    <a:pt x="1531068" y="736474"/>
                    <a:pt x="1520633" y="746909"/>
                    <a:pt x="1507761" y="746909"/>
                  </a:cubicBezTo>
                  <a:lnTo>
                    <a:pt x="23307" y="746909"/>
                  </a:lnTo>
                  <a:cubicBezTo>
                    <a:pt x="10435" y="746909"/>
                    <a:pt x="0" y="736474"/>
                    <a:pt x="0" y="723602"/>
                  </a:cubicBezTo>
                  <a:lnTo>
                    <a:pt x="0" y="23307"/>
                  </a:lnTo>
                  <a:cubicBezTo>
                    <a:pt x="0" y="10435"/>
                    <a:pt x="10435" y="0"/>
                    <a:pt x="23307" y="0"/>
                  </a:cubicBezTo>
                  <a:close/>
                </a:path>
              </a:pathLst>
            </a:custGeom>
            <a:solidFill>
              <a:srgbClr val="FFFFF3"/>
            </a:solidFill>
          </p:spPr>
        </p:sp>
        <p:sp>
          <p:nvSpPr>
            <p:cNvPr name="TextBox 4" id="4"/>
            <p:cNvSpPr txBox="true"/>
            <p:nvPr/>
          </p:nvSpPr>
          <p:spPr>
            <a:xfrm>
              <a:off x="0" y="-38100"/>
              <a:ext cx="1531068" cy="785009"/>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true" flipV="false" rot="0">
            <a:off x="2662973" y="3757259"/>
            <a:ext cx="2282755" cy="2741300"/>
          </a:xfrm>
          <a:custGeom>
            <a:avLst/>
            <a:gdLst/>
            <a:ahLst/>
            <a:cxnLst/>
            <a:rect r="r" b="b" t="t" l="l"/>
            <a:pathLst>
              <a:path h="2741300" w="2282755">
                <a:moveTo>
                  <a:pt x="2282755" y="0"/>
                </a:moveTo>
                <a:lnTo>
                  <a:pt x="0" y="0"/>
                </a:lnTo>
                <a:lnTo>
                  <a:pt x="0" y="2741300"/>
                </a:lnTo>
                <a:lnTo>
                  <a:pt x="2282755" y="2741300"/>
                </a:lnTo>
                <a:lnTo>
                  <a:pt x="228275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44789" y="283682"/>
            <a:ext cx="13085839" cy="854075"/>
          </a:xfrm>
          <a:prstGeom prst="rect">
            <a:avLst/>
          </a:prstGeom>
        </p:spPr>
        <p:txBody>
          <a:bodyPr anchor="t" rtlCol="false" tIns="0" lIns="0" bIns="0" rIns="0">
            <a:spAutoFit/>
          </a:bodyPr>
          <a:lstStyle/>
          <a:p>
            <a:pPr algn="ctr">
              <a:lnSpc>
                <a:spcPts val="7000"/>
              </a:lnSpc>
              <a:spcBef>
                <a:spcPct val="0"/>
              </a:spcBef>
            </a:pPr>
            <a:r>
              <a:rPr lang="en-US" b="true" sz="5000">
                <a:solidFill>
                  <a:srgbClr val="12302B"/>
                </a:solidFill>
                <a:latin typeface="Nourd Heavy"/>
                <a:ea typeface="Nourd Heavy"/>
                <a:cs typeface="Nourd Heavy"/>
                <a:sym typeface="Nourd Heavy"/>
              </a:rPr>
              <a:t>A)ETAPA DE PREPARACION </a:t>
            </a:r>
          </a:p>
        </p:txBody>
      </p:sp>
      <p:sp>
        <p:nvSpPr>
          <p:cNvPr name="Freeform 7" id="7"/>
          <p:cNvSpPr/>
          <p:nvPr/>
        </p:nvSpPr>
        <p:spPr>
          <a:xfrm flipH="false" flipV="false" rot="0">
            <a:off x="-1358089" y="486128"/>
            <a:ext cx="3405756" cy="1779508"/>
          </a:xfrm>
          <a:custGeom>
            <a:avLst/>
            <a:gdLst/>
            <a:ahLst/>
            <a:cxnLst/>
            <a:rect r="r" b="b" t="t" l="l"/>
            <a:pathLst>
              <a:path h="1779508" w="3405756">
                <a:moveTo>
                  <a:pt x="0" y="0"/>
                </a:moveTo>
                <a:lnTo>
                  <a:pt x="3405756" y="0"/>
                </a:lnTo>
                <a:lnTo>
                  <a:pt x="3405756" y="1779508"/>
                </a:lnTo>
                <a:lnTo>
                  <a:pt x="0" y="1779508"/>
                </a:lnTo>
                <a:lnTo>
                  <a:pt x="0" y="0"/>
                </a:lnTo>
                <a:close/>
              </a:path>
            </a:pathLst>
          </a:custGeom>
          <a:blipFill>
            <a:blip r:embed="rId4"/>
            <a:stretch>
              <a:fillRect l="0" t="0" r="0" b="0"/>
            </a:stretch>
          </a:blipFill>
        </p:spPr>
      </p:sp>
      <p:sp>
        <p:nvSpPr>
          <p:cNvPr name="Freeform 8" id="8"/>
          <p:cNvSpPr/>
          <p:nvPr/>
        </p:nvSpPr>
        <p:spPr>
          <a:xfrm flipH="false" flipV="false" rot="0">
            <a:off x="15692318" y="-861276"/>
            <a:ext cx="4188467" cy="2188474"/>
          </a:xfrm>
          <a:custGeom>
            <a:avLst/>
            <a:gdLst/>
            <a:ahLst/>
            <a:cxnLst/>
            <a:rect r="r" b="b" t="t" l="l"/>
            <a:pathLst>
              <a:path h="2188474" w="4188467">
                <a:moveTo>
                  <a:pt x="0" y="0"/>
                </a:moveTo>
                <a:lnTo>
                  <a:pt x="4188468" y="0"/>
                </a:lnTo>
                <a:lnTo>
                  <a:pt x="4188468" y="2188475"/>
                </a:lnTo>
                <a:lnTo>
                  <a:pt x="0" y="2188475"/>
                </a:lnTo>
                <a:lnTo>
                  <a:pt x="0" y="0"/>
                </a:lnTo>
                <a:close/>
              </a:path>
            </a:pathLst>
          </a:custGeom>
          <a:blipFill>
            <a:blip r:embed="rId4"/>
            <a:stretch>
              <a:fillRect l="0" t="0" r="0" b="0"/>
            </a:stretch>
          </a:blipFill>
        </p:spPr>
      </p:sp>
      <p:sp>
        <p:nvSpPr>
          <p:cNvPr name="Freeform 9" id="9"/>
          <p:cNvSpPr/>
          <p:nvPr/>
        </p:nvSpPr>
        <p:spPr>
          <a:xfrm flipH="false" flipV="false" rot="0">
            <a:off x="6373005" y="2319692"/>
            <a:ext cx="7865137" cy="6376681"/>
          </a:xfrm>
          <a:custGeom>
            <a:avLst/>
            <a:gdLst/>
            <a:ahLst/>
            <a:cxnLst/>
            <a:rect r="r" b="b" t="t" l="l"/>
            <a:pathLst>
              <a:path h="6376681" w="7865137">
                <a:moveTo>
                  <a:pt x="0" y="0"/>
                </a:moveTo>
                <a:lnTo>
                  <a:pt x="7865136" y="0"/>
                </a:lnTo>
                <a:lnTo>
                  <a:pt x="7865136" y="6376681"/>
                </a:lnTo>
                <a:lnTo>
                  <a:pt x="0" y="6376681"/>
                </a:lnTo>
                <a:lnTo>
                  <a:pt x="0" y="0"/>
                </a:lnTo>
                <a:close/>
              </a:path>
            </a:pathLst>
          </a:custGeom>
          <a:blipFill>
            <a:blip r:embed="rId5"/>
            <a:stretch>
              <a:fillRect l="0" t="0" r="0" b="0"/>
            </a:stretch>
          </a:blipFill>
        </p:spPr>
      </p:sp>
      <p:sp>
        <p:nvSpPr>
          <p:cNvPr name="TextBox 10" id="10"/>
          <p:cNvSpPr txBox="true"/>
          <p:nvPr/>
        </p:nvSpPr>
        <p:spPr>
          <a:xfrm rot="0">
            <a:off x="2047667" y="1592947"/>
            <a:ext cx="12335252" cy="438785"/>
          </a:xfrm>
          <a:prstGeom prst="rect">
            <a:avLst/>
          </a:prstGeom>
        </p:spPr>
        <p:txBody>
          <a:bodyPr anchor="t" rtlCol="false" tIns="0" lIns="0" bIns="0" rIns="0">
            <a:spAutoFit/>
          </a:bodyPr>
          <a:lstStyle/>
          <a:p>
            <a:pPr algn="l" marL="561341" indent="-280670" lvl="1">
              <a:lnSpc>
                <a:spcPts val="3640"/>
              </a:lnSpc>
              <a:spcBef>
                <a:spcPct val="0"/>
              </a:spcBef>
              <a:buFont typeface="Arial"/>
              <a:buChar char="•"/>
            </a:pPr>
            <a:r>
              <a:rPr lang="en-US" b="true" sz="2600" spc="223" strike="noStrike" u="none">
                <a:solidFill>
                  <a:srgbClr val="000000"/>
                </a:solidFill>
                <a:latin typeface="Quicksand Bold"/>
                <a:ea typeface="Quicksand Bold"/>
                <a:cs typeface="Quicksand Bold"/>
                <a:sym typeface="Quicksand Bold"/>
              </a:rPr>
              <a:t>Registre las etapas para el desarrollo del trabajo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grpSp>
        <p:nvGrpSpPr>
          <p:cNvPr name="Group 2" id="2"/>
          <p:cNvGrpSpPr/>
          <p:nvPr/>
        </p:nvGrpSpPr>
        <p:grpSpPr>
          <a:xfrm rot="0">
            <a:off x="673617" y="1375882"/>
            <a:ext cx="16940766" cy="8264301"/>
            <a:chOff x="0" y="0"/>
            <a:chExt cx="1531068" cy="746909"/>
          </a:xfrm>
        </p:grpSpPr>
        <p:sp>
          <p:nvSpPr>
            <p:cNvPr name="Freeform 3" id="3"/>
            <p:cNvSpPr/>
            <p:nvPr/>
          </p:nvSpPr>
          <p:spPr>
            <a:xfrm flipH="false" flipV="false" rot="0">
              <a:off x="0" y="0"/>
              <a:ext cx="1531068" cy="746909"/>
            </a:xfrm>
            <a:custGeom>
              <a:avLst/>
              <a:gdLst/>
              <a:ahLst/>
              <a:cxnLst/>
              <a:rect r="r" b="b" t="t" l="l"/>
              <a:pathLst>
                <a:path h="746909" w="1531068">
                  <a:moveTo>
                    <a:pt x="23307" y="0"/>
                  </a:moveTo>
                  <a:lnTo>
                    <a:pt x="1507761" y="0"/>
                  </a:lnTo>
                  <a:cubicBezTo>
                    <a:pt x="1520633" y="0"/>
                    <a:pt x="1531068" y="10435"/>
                    <a:pt x="1531068" y="23307"/>
                  </a:cubicBezTo>
                  <a:lnTo>
                    <a:pt x="1531068" y="723602"/>
                  </a:lnTo>
                  <a:cubicBezTo>
                    <a:pt x="1531068" y="736474"/>
                    <a:pt x="1520633" y="746909"/>
                    <a:pt x="1507761" y="746909"/>
                  </a:cubicBezTo>
                  <a:lnTo>
                    <a:pt x="23307" y="746909"/>
                  </a:lnTo>
                  <a:cubicBezTo>
                    <a:pt x="10435" y="746909"/>
                    <a:pt x="0" y="736474"/>
                    <a:pt x="0" y="723602"/>
                  </a:cubicBezTo>
                  <a:lnTo>
                    <a:pt x="0" y="23307"/>
                  </a:lnTo>
                  <a:cubicBezTo>
                    <a:pt x="0" y="10435"/>
                    <a:pt x="10435" y="0"/>
                    <a:pt x="23307" y="0"/>
                  </a:cubicBezTo>
                  <a:close/>
                </a:path>
              </a:pathLst>
            </a:custGeom>
            <a:solidFill>
              <a:srgbClr val="FFFFF3"/>
            </a:solidFill>
          </p:spPr>
        </p:sp>
        <p:sp>
          <p:nvSpPr>
            <p:cNvPr name="TextBox 4" id="4"/>
            <p:cNvSpPr txBox="true"/>
            <p:nvPr/>
          </p:nvSpPr>
          <p:spPr>
            <a:xfrm>
              <a:off x="0" y="-38100"/>
              <a:ext cx="1531068" cy="785009"/>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344789" y="283682"/>
            <a:ext cx="13085839" cy="854075"/>
          </a:xfrm>
          <a:prstGeom prst="rect">
            <a:avLst/>
          </a:prstGeom>
        </p:spPr>
        <p:txBody>
          <a:bodyPr anchor="t" rtlCol="false" tIns="0" lIns="0" bIns="0" rIns="0">
            <a:spAutoFit/>
          </a:bodyPr>
          <a:lstStyle/>
          <a:p>
            <a:pPr algn="ctr">
              <a:lnSpc>
                <a:spcPts val="7000"/>
              </a:lnSpc>
              <a:spcBef>
                <a:spcPct val="0"/>
              </a:spcBef>
            </a:pPr>
            <a:r>
              <a:rPr lang="en-US" b="true" sz="5000">
                <a:solidFill>
                  <a:srgbClr val="12302B"/>
                </a:solidFill>
                <a:latin typeface="Nourd Heavy"/>
                <a:ea typeface="Nourd Heavy"/>
                <a:cs typeface="Nourd Heavy"/>
                <a:sym typeface="Nourd Heavy"/>
              </a:rPr>
              <a:t>A)ETAPA DE PREPARACION </a:t>
            </a:r>
          </a:p>
        </p:txBody>
      </p:sp>
      <p:sp>
        <p:nvSpPr>
          <p:cNvPr name="Freeform 6" id="6"/>
          <p:cNvSpPr/>
          <p:nvPr/>
        </p:nvSpPr>
        <p:spPr>
          <a:xfrm flipH="false" flipV="false" rot="0">
            <a:off x="-1358089" y="486128"/>
            <a:ext cx="3405756" cy="1779508"/>
          </a:xfrm>
          <a:custGeom>
            <a:avLst/>
            <a:gdLst/>
            <a:ahLst/>
            <a:cxnLst/>
            <a:rect r="r" b="b" t="t" l="l"/>
            <a:pathLst>
              <a:path h="1779508" w="3405756">
                <a:moveTo>
                  <a:pt x="0" y="0"/>
                </a:moveTo>
                <a:lnTo>
                  <a:pt x="3405756" y="0"/>
                </a:lnTo>
                <a:lnTo>
                  <a:pt x="3405756" y="1779508"/>
                </a:lnTo>
                <a:lnTo>
                  <a:pt x="0" y="1779508"/>
                </a:lnTo>
                <a:lnTo>
                  <a:pt x="0" y="0"/>
                </a:lnTo>
                <a:close/>
              </a:path>
            </a:pathLst>
          </a:custGeom>
          <a:blipFill>
            <a:blip r:embed="rId2"/>
            <a:stretch>
              <a:fillRect l="0" t="0" r="0" b="0"/>
            </a:stretch>
          </a:blipFill>
        </p:spPr>
      </p:sp>
      <p:sp>
        <p:nvSpPr>
          <p:cNvPr name="Freeform 7" id="7"/>
          <p:cNvSpPr/>
          <p:nvPr/>
        </p:nvSpPr>
        <p:spPr>
          <a:xfrm flipH="false" flipV="false" rot="0">
            <a:off x="15692318" y="-861276"/>
            <a:ext cx="4188467" cy="2188474"/>
          </a:xfrm>
          <a:custGeom>
            <a:avLst/>
            <a:gdLst/>
            <a:ahLst/>
            <a:cxnLst/>
            <a:rect r="r" b="b" t="t" l="l"/>
            <a:pathLst>
              <a:path h="2188474" w="4188467">
                <a:moveTo>
                  <a:pt x="0" y="0"/>
                </a:moveTo>
                <a:lnTo>
                  <a:pt x="4188468" y="0"/>
                </a:lnTo>
                <a:lnTo>
                  <a:pt x="4188468" y="2188475"/>
                </a:lnTo>
                <a:lnTo>
                  <a:pt x="0" y="2188475"/>
                </a:lnTo>
                <a:lnTo>
                  <a:pt x="0" y="0"/>
                </a:lnTo>
                <a:close/>
              </a:path>
            </a:pathLst>
          </a:custGeom>
          <a:blipFill>
            <a:blip r:embed="rId2"/>
            <a:stretch>
              <a:fillRect l="0" t="0" r="0" b="0"/>
            </a:stretch>
          </a:blipFill>
        </p:spPr>
      </p:sp>
      <p:sp>
        <p:nvSpPr>
          <p:cNvPr name="TextBox 8" id="8"/>
          <p:cNvSpPr txBox="true"/>
          <p:nvPr/>
        </p:nvSpPr>
        <p:spPr>
          <a:xfrm rot="0">
            <a:off x="2047667" y="1592947"/>
            <a:ext cx="12335252" cy="438785"/>
          </a:xfrm>
          <a:prstGeom prst="rect">
            <a:avLst/>
          </a:prstGeom>
        </p:spPr>
        <p:txBody>
          <a:bodyPr anchor="t" rtlCol="false" tIns="0" lIns="0" bIns="0" rIns="0">
            <a:spAutoFit/>
          </a:bodyPr>
          <a:lstStyle/>
          <a:p>
            <a:pPr algn="l" marL="561341" indent="-280670" lvl="1">
              <a:lnSpc>
                <a:spcPts val="3640"/>
              </a:lnSpc>
              <a:buFont typeface="Arial"/>
              <a:buChar char="•"/>
            </a:pPr>
            <a:r>
              <a:rPr lang="en-US" b="true" sz="2600" spc="223">
                <a:solidFill>
                  <a:srgbClr val="000000"/>
                </a:solidFill>
                <a:latin typeface="Quicksand Bold"/>
                <a:ea typeface="Quicksand Bold"/>
                <a:cs typeface="Quicksand Bold"/>
                <a:sym typeface="Quicksand Bold"/>
              </a:rPr>
              <a:t> Identifique las fuentes de información utilizadas</a:t>
            </a:r>
          </a:p>
        </p:txBody>
      </p:sp>
      <p:sp>
        <p:nvSpPr>
          <p:cNvPr name="TextBox 9" id="9"/>
          <p:cNvSpPr txBox="true"/>
          <p:nvPr/>
        </p:nvSpPr>
        <p:spPr>
          <a:xfrm rot="0">
            <a:off x="6340235" y="3324860"/>
            <a:ext cx="9896571" cy="3189605"/>
          </a:xfrm>
          <a:prstGeom prst="rect">
            <a:avLst/>
          </a:prstGeom>
        </p:spPr>
        <p:txBody>
          <a:bodyPr anchor="t" rtlCol="false" tIns="0" lIns="0" bIns="0" rIns="0">
            <a:spAutoFit/>
          </a:bodyPr>
          <a:lstStyle/>
          <a:p>
            <a:pPr algn="l" marL="496571" indent="-248285" lvl="1">
              <a:lnSpc>
                <a:spcPts val="3220"/>
              </a:lnSpc>
              <a:buFont typeface="Arial"/>
              <a:buChar char="•"/>
            </a:pPr>
            <a:r>
              <a:rPr lang="en-US" b="true" sz="2300" spc="197">
                <a:solidFill>
                  <a:srgbClr val="004AAD"/>
                </a:solidFill>
                <a:latin typeface="Quicksand Medium"/>
                <a:ea typeface="Quicksand Medium"/>
                <a:cs typeface="Quicksand Medium"/>
                <a:sym typeface="Quicksand Medium"/>
              </a:rPr>
              <a:t>Los factores de emisión de GEI se obtuvieron del enlace proporcionado por la EPA (https://www.epa.gov/system/files/documents/2022-04/ghg_emission_factors_hub.pdf), </a:t>
            </a:r>
          </a:p>
          <a:p>
            <a:pPr algn="l">
              <a:lnSpc>
                <a:spcPts val="3220"/>
              </a:lnSpc>
              <a:spcBef>
                <a:spcPct val="0"/>
              </a:spcBef>
            </a:pPr>
          </a:p>
          <a:p>
            <a:pPr algn="l" marL="496571" indent="-248285" lvl="1">
              <a:lnSpc>
                <a:spcPts val="3220"/>
              </a:lnSpc>
              <a:buFont typeface="Arial"/>
              <a:buChar char="•"/>
            </a:pPr>
            <a:r>
              <a:rPr lang="en-US" b="true" sz="2300" spc="197">
                <a:solidFill>
                  <a:srgbClr val="004AAD"/>
                </a:solidFill>
                <a:latin typeface="Quicksand Medium"/>
                <a:ea typeface="Quicksand Medium"/>
                <a:cs typeface="Quicksand Medium"/>
                <a:sym typeface="Quicksand Medium"/>
              </a:rPr>
              <a:t>Mientras que los procedimientos para identificar y calcular las emisiones se extrajeron del material del curso de Medio Ambiente y Desarrollo Sostenible 24-II.</a:t>
            </a:r>
          </a:p>
        </p:txBody>
      </p:sp>
      <p:sp>
        <p:nvSpPr>
          <p:cNvPr name="Freeform 10" id="10"/>
          <p:cNvSpPr/>
          <p:nvPr/>
        </p:nvSpPr>
        <p:spPr>
          <a:xfrm flipH="false" flipV="false" rot="0">
            <a:off x="1804433" y="3213872"/>
            <a:ext cx="3804400" cy="3700643"/>
          </a:xfrm>
          <a:custGeom>
            <a:avLst/>
            <a:gdLst/>
            <a:ahLst/>
            <a:cxnLst/>
            <a:rect r="r" b="b" t="t" l="l"/>
            <a:pathLst>
              <a:path h="3700643" w="3804400">
                <a:moveTo>
                  <a:pt x="0" y="0"/>
                </a:moveTo>
                <a:lnTo>
                  <a:pt x="3804400" y="0"/>
                </a:lnTo>
                <a:lnTo>
                  <a:pt x="3804400" y="3700643"/>
                </a:lnTo>
                <a:lnTo>
                  <a:pt x="0" y="37006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grpSp>
        <p:nvGrpSpPr>
          <p:cNvPr name="Group 2" id="2"/>
          <p:cNvGrpSpPr/>
          <p:nvPr/>
        </p:nvGrpSpPr>
        <p:grpSpPr>
          <a:xfrm rot="0">
            <a:off x="673617" y="1176813"/>
            <a:ext cx="16940766" cy="8463371"/>
            <a:chOff x="0" y="0"/>
            <a:chExt cx="1531068" cy="764900"/>
          </a:xfrm>
        </p:grpSpPr>
        <p:sp>
          <p:nvSpPr>
            <p:cNvPr name="Freeform 3" id="3"/>
            <p:cNvSpPr/>
            <p:nvPr/>
          </p:nvSpPr>
          <p:spPr>
            <a:xfrm flipH="false" flipV="false" rot="0">
              <a:off x="0" y="0"/>
              <a:ext cx="1531068" cy="764900"/>
            </a:xfrm>
            <a:custGeom>
              <a:avLst/>
              <a:gdLst/>
              <a:ahLst/>
              <a:cxnLst/>
              <a:rect r="r" b="b" t="t" l="l"/>
              <a:pathLst>
                <a:path h="764900" w="1531068">
                  <a:moveTo>
                    <a:pt x="23307" y="0"/>
                  </a:moveTo>
                  <a:lnTo>
                    <a:pt x="1507761" y="0"/>
                  </a:lnTo>
                  <a:cubicBezTo>
                    <a:pt x="1520633" y="0"/>
                    <a:pt x="1531068" y="10435"/>
                    <a:pt x="1531068" y="23307"/>
                  </a:cubicBezTo>
                  <a:lnTo>
                    <a:pt x="1531068" y="741593"/>
                  </a:lnTo>
                  <a:cubicBezTo>
                    <a:pt x="1531068" y="754465"/>
                    <a:pt x="1520633" y="764900"/>
                    <a:pt x="1507761" y="764900"/>
                  </a:cubicBezTo>
                  <a:lnTo>
                    <a:pt x="23307" y="764900"/>
                  </a:lnTo>
                  <a:cubicBezTo>
                    <a:pt x="10435" y="764900"/>
                    <a:pt x="0" y="754465"/>
                    <a:pt x="0" y="741593"/>
                  </a:cubicBezTo>
                  <a:lnTo>
                    <a:pt x="0" y="23307"/>
                  </a:lnTo>
                  <a:cubicBezTo>
                    <a:pt x="0" y="10435"/>
                    <a:pt x="10435" y="0"/>
                    <a:pt x="23307" y="0"/>
                  </a:cubicBezTo>
                  <a:close/>
                </a:path>
              </a:pathLst>
            </a:custGeom>
            <a:solidFill>
              <a:srgbClr val="FFFFF3"/>
            </a:solidFill>
          </p:spPr>
        </p:sp>
        <p:sp>
          <p:nvSpPr>
            <p:cNvPr name="TextBox 4" id="4"/>
            <p:cNvSpPr txBox="true"/>
            <p:nvPr/>
          </p:nvSpPr>
          <p:spPr>
            <a:xfrm>
              <a:off x="0" y="-38100"/>
              <a:ext cx="1531068" cy="803000"/>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200012" y="137711"/>
            <a:ext cx="13085839" cy="854075"/>
          </a:xfrm>
          <a:prstGeom prst="rect">
            <a:avLst/>
          </a:prstGeom>
        </p:spPr>
        <p:txBody>
          <a:bodyPr anchor="t" rtlCol="false" tIns="0" lIns="0" bIns="0" rIns="0">
            <a:spAutoFit/>
          </a:bodyPr>
          <a:lstStyle/>
          <a:p>
            <a:pPr algn="ctr">
              <a:lnSpc>
                <a:spcPts val="7000"/>
              </a:lnSpc>
              <a:spcBef>
                <a:spcPct val="0"/>
              </a:spcBef>
            </a:pPr>
            <a:r>
              <a:rPr lang="en-US" b="true" sz="5000">
                <a:solidFill>
                  <a:srgbClr val="12302B"/>
                </a:solidFill>
                <a:latin typeface="Nourd Heavy"/>
                <a:ea typeface="Nourd Heavy"/>
                <a:cs typeface="Nourd Heavy"/>
                <a:sym typeface="Nourd Heavy"/>
              </a:rPr>
              <a:t>A)ETAPA DE PREPARACION </a:t>
            </a:r>
          </a:p>
        </p:txBody>
      </p:sp>
      <p:sp>
        <p:nvSpPr>
          <p:cNvPr name="Freeform 6" id="6"/>
          <p:cNvSpPr/>
          <p:nvPr/>
        </p:nvSpPr>
        <p:spPr>
          <a:xfrm flipH="false" flipV="false" rot="0">
            <a:off x="-1358089" y="486128"/>
            <a:ext cx="3405756" cy="1779508"/>
          </a:xfrm>
          <a:custGeom>
            <a:avLst/>
            <a:gdLst/>
            <a:ahLst/>
            <a:cxnLst/>
            <a:rect r="r" b="b" t="t" l="l"/>
            <a:pathLst>
              <a:path h="1779508" w="3405756">
                <a:moveTo>
                  <a:pt x="0" y="0"/>
                </a:moveTo>
                <a:lnTo>
                  <a:pt x="3405756" y="0"/>
                </a:lnTo>
                <a:lnTo>
                  <a:pt x="3405756" y="1779508"/>
                </a:lnTo>
                <a:lnTo>
                  <a:pt x="0" y="1779508"/>
                </a:lnTo>
                <a:lnTo>
                  <a:pt x="0" y="0"/>
                </a:lnTo>
                <a:close/>
              </a:path>
            </a:pathLst>
          </a:custGeom>
          <a:blipFill>
            <a:blip r:embed="rId2"/>
            <a:stretch>
              <a:fillRect l="0" t="0" r="0" b="0"/>
            </a:stretch>
          </a:blipFill>
        </p:spPr>
      </p:sp>
      <p:sp>
        <p:nvSpPr>
          <p:cNvPr name="Freeform 7" id="7"/>
          <p:cNvSpPr/>
          <p:nvPr/>
        </p:nvSpPr>
        <p:spPr>
          <a:xfrm flipH="false" flipV="false" rot="0">
            <a:off x="15692318" y="-861276"/>
            <a:ext cx="4188467" cy="2188474"/>
          </a:xfrm>
          <a:custGeom>
            <a:avLst/>
            <a:gdLst/>
            <a:ahLst/>
            <a:cxnLst/>
            <a:rect r="r" b="b" t="t" l="l"/>
            <a:pathLst>
              <a:path h="2188474" w="4188467">
                <a:moveTo>
                  <a:pt x="0" y="0"/>
                </a:moveTo>
                <a:lnTo>
                  <a:pt x="4188468" y="0"/>
                </a:lnTo>
                <a:lnTo>
                  <a:pt x="4188468" y="2188475"/>
                </a:lnTo>
                <a:lnTo>
                  <a:pt x="0" y="2188475"/>
                </a:lnTo>
                <a:lnTo>
                  <a:pt x="0" y="0"/>
                </a:lnTo>
                <a:close/>
              </a:path>
            </a:pathLst>
          </a:custGeom>
          <a:blipFill>
            <a:blip r:embed="rId2"/>
            <a:stretch>
              <a:fillRect l="0" t="0" r="0" b="0"/>
            </a:stretch>
          </a:blipFill>
        </p:spPr>
      </p:sp>
      <p:sp>
        <p:nvSpPr>
          <p:cNvPr name="Freeform 8" id="8"/>
          <p:cNvSpPr/>
          <p:nvPr/>
        </p:nvSpPr>
        <p:spPr>
          <a:xfrm flipH="false" flipV="false" rot="0">
            <a:off x="5309707" y="1847120"/>
            <a:ext cx="8658507" cy="6851043"/>
          </a:xfrm>
          <a:custGeom>
            <a:avLst/>
            <a:gdLst/>
            <a:ahLst/>
            <a:cxnLst/>
            <a:rect r="r" b="b" t="t" l="l"/>
            <a:pathLst>
              <a:path h="6851043" w="8658507">
                <a:moveTo>
                  <a:pt x="0" y="0"/>
                </a:moveTo>
                <a:lnTo>
                  <a:pt x="8658507" y="0"/>
                </a:lnTo>
                <a:lnTo>
                  <a:pt x="8658507" y="6851044"/>
                </a:lnTo>
                <a:lnTo>
                  <a:pt x="0" y="6851044"/>
                </a:lnTo>
                <a:lnTo>
                  <a:pt x="0" y="0"/>
                </a:lnTo>
                <a:close/>
              </a:path>
            </a:pathLst>
          </a:custGeom>
          <a:blipFill>
            <a:blip r:embed="rId3"/>
            <a:stretch>
              <a:fillRect l="0" t="0" r="0" b="0"/>
            </a:stretch>
          </a:blipFill>
        </p:spPr>
      </p:sp>
      <p:sp>
        <p:nvSpPr>
          <p:cNvPr name="TextBox 9" id="9"/>
          <p:cNvSpPr txBox="true"/>
          <p:nvPr/>
        </p:nvSpPr>
        <p:spPr>
          <a:xfrm rot="0">
            <a:off x="1884792" y="1328257"/>
            <a:ext cx="12335252" cy="438785"/>
          </a:xfrm>
          <a:prstGeom prst="rect">
            <a:avLst/>
          </a:prstGeom>
        </p:spPr>
        <p:txBody>
          <a:bodyPr anchor="t" rtlCol="false" tIns="0" lIns="0" bIns="0" rIns="0">
            <a:spAutoFit/>
          </a:bodyPr>
          <a:lstStyle/>
          <a:p>
            <a:pPr algn="l" marL="561341" indent="-280670" lvl="1">
              <a:lnSpc>
                <a:spcPts val="3640"/>
              </a:lnSpc>
              <a:buFont typeface="Arial"/>
              <a:buChar char="•"/>
            </a:pPr>
            <a:r>
              <a:rPr lang="en-US" b="true" sz="2600" spc="223">
                <a:solidFill>
                  <a:srgbClr val="000000"/>
                </a:solidFill>
                <a:latin typeface="Quicksand Bold"/>
                <a:ea typeface="Quicksand Bold"/>
                <a:cs typeface="Quicksand Bold"/>
                <a:sym typeface="Quicksand Bold"/>
              </a:rPr>
              <a:t> Identifique las fuentes de información utilizadas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DAGSZAQxTjM</dc:identifier>
  <dcterms:modified xsi:type="dcterms:W3CDTF">2011-08-01T06:04:30Z</dcterms:modified>
  <cp:revision>1</cp:revision>
  <dc:title>Presentación sobre Ecología Ilustrado Verde</dc:title>
</cp:coreProperties>
</file>